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76" r:id="rId1"/>
  </p:sldMasterIdLst>
  <p:sldIdLst>
    <p:sldId id="256" r:id="rId2"/>
    <p:sldId id="306" r:id="rId3"/>
    <p:sldId id="261" r:id="rId4"/>
    <p:sldId id="275" r:id="rId5"/>
    <p:sldId id="292" r:id="rId6"/>
    <p:sldId id="270" r:id="rId7"/>
    <p:sldId id="276" r:id="rId8"/>
    <p:sldId id="277" r:id="rId9"/>
    <p:sldId id="265" r:id="rId10"/>
    <p:sldId id="281" r:id="rId11"/>
    <p:sldId id="291" r:id="rId12"/>
    <p:sldId id="286" r:id="rId13"/>
    <p:sldId id="283" r:id="rId14"/>
    <p:sldId id="288" r:id="rId15"/>
    <p:sldId id="296" r:id="rId16"/>
    <p:sldId id="299" r:id="rId17"/>
    <p:sldId id="301" r:id="rId18"/>
    <p:sldId id="303" r:id="rId19"/>
    <p:sldId id="305" r:id="rId20"/>
    <p:sldId id="300" r:id="rId21"/>
    <p:sldId id="304" r:id="rId22"/>
    <p:sldId id="290" r:id="rId23"/>
    <p:sldId id="308" r:id="rId24"/>
    <p:sldId id="309" r:id="rId25"/>
    <p:sldId id="311" r:id="rId26"/>
    <p:sldId id="313" r:id="rId27"/>
    <p:sldId id="310" r:id="rId28"/>
    <p:sldId id="312" r:id="rId29"/>
    <p:sldId id="314" r:id="rId30"/>
    <p:sldId id="315" r:id="rId31"/>
    <p:sldId id="316" r:id="rId32"/>
    <p:sldId id="317" r:id="rId33"/>
    <p:sldId id="318" r:id="rId34"/>
    <p:sldId id="319" r:id="rId35"/>
    <p:sldId id="320" r:id="rId36"/>
    <p:sldId id="321" r:id="rId37"/>
    <p:sldId id="322" r:id="rId38"/>
    <p:sldId id="324" r:id="rId39"/>
    <p:sldId id="325" r:id="rId40"/>
    <p:sldId id="326" r:id="rId41"/>
    <p:sldId id="327" r:id="rId42"/>
    <p:sldId id="284" r:id="rId43"/>
    <p:sldId id="328" r:id="rId44"/>
    <p:sldId id="293" r:id="rId45"/>
    <p:sldId id="329" r:id="rId46"/>
    <p:sldId id="330" r:id="rId47"/>
    <p:sldId id="331"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871"/>
    <p:restoredTop sz="96208"/>
  </p:normalViewPr>
  <p:slideViewPr>
    <p:cSldViewPr snapToGrid="0" snapToObjects="1">
      <p:cViewPr varScale="1">
        <p:scale>
          <a:sx n="119" d="100"/>
          <a:sy n="119" d="100"/>
        </p:scale>
        <p:origin x="32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0FCCD56-B6BB-044A-9CA7-37D13EA50E54}" type="datetimeFigureOut">
              <a:rPr lang="en-US" smtClean="0"/>
              <a:t>1/19/23</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91D0283A-47B3-5246-B4AF-858288FA8042}" type="slidenum">
              <a:rPr lang="en-US" smtClean="0"/>
              <a:t>‹#›</a:t>
            </a:fld>
            <a:endParaRPr lang="en-US"/>
          </a:p>
        </p:txBody>
      </p:sp>
    </p:spTree>
    <p:extLst>
      <p:ext uri="{BB962C8B-B14F-4D97-AF65-F5344CB8AC3E}">
        <p14:creationId xmlns:p14="http://schemas.microsoft.com/office/powerpoint/2010/main" val="3786528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FCCD56-B6BB-044A-9CA7-37D13EA50E54}" type="datetimeFigureOut">
              <a:rPr lang="en-US" smtClean="0"/>
              <a:t>1/19/23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D0283A-47B3-5246-B4AF-858288FA8042}"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87173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FCCD56-B6BB-044A-9CA7-37D13EA50E54}" type="datetimeFigureOut">
              <a:rPr lang="en-US" smtClean="0"/>
              <a:t>1/19/23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D0283A-47B3-5246-B4AF-858288FA8042}"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30323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FCCD56-B6BB-044A-9CA7-37D13EA50E54}" type="datetimeFigureOut">
              <a:rPr lang="en-US" smtClean="0"/>
              <a:t>1/19/23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D0283A-47B3-5246-B4AF-858288FA8042}" type="slidenum">
              <a:rPr lang="en-US" smtClean="0"/>
              <a:t>‹#›</a:t>
            </a:fld>
            <a:endParaRPr lang="en-US"/>
          </a:p>
        </p:txBody>
      </p:sp>
    </p:spTree>
    <p:extLst>
      <p:ext uri="{BB962C8B-B14F-4D97-AF65-F5344CB8AC3E}">
        <p14:creationId xmlns:p14="http://schemas.microsoft.com/office/powerpoint/2010/main" val="1707669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FCCD56-B6BB-044A-9CA7-37D13EA50E54}" type="datetimeFigureOut">
              <a:rPr lang="en-US" smtClean="0"/>
              <a:t>1/19/23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D0283A-47B3-5246-B4AF-858288FA8042}" type="slidenum">
              <a:rPr lang="en-US" smtClean="0"/>
              <a:t>‹#›</a:t>
            </a:fld>
            <a:endParaRPr lang="en-US"/>
          </a:p>
        </p:txBody>
      </p:sp>
    </p:spTree>
    <p:extLst>
      <p:ext uri="{BB962C8B-B14F-4D97-AF65-F5344CB8AC3E}">
        <p14:creationId xmlns:p14="http://schemas.microsoft.com/office/powerpoint/2010/main" val="1284741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0FCCD56-B6BB-044A-9CA7-37D13EA50E54}" type="datetimeFigureOut">
              <a:rPr lang="en-US" smtClean="0"/>
              <a:t>1/19/23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D0283A-47B3-5246-B4AF-858288FA8042}" type="slidenum">
              <a:rPr lang="en-US" smtClean="0"/>
              <a:t>‹#›</a:t>
            </a:fld>
            <a:endParaRPr lang="en-US"/>
          </a:p>
        </p:txBody>
      </p:sp>
    </p:spTree>
    <p:extLst>
      <p:ext uri="{BB962C8B-B14F-4D97-AF65-F5344CB8AC3E}">
        <p14:creationId xmlns:p14="http://schemas.microsoft.com/office/powerpoint/2010/main" val="2264964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0FCCD56-B6BB-044A-9CA7-37D13EA50E54}" type="datetimeFigureOut">
              <a:rPr lang="en-US" smtClean="0"/>
              <a:t>1/19/23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D0283A-47B3-5246-B4AF-858288FA8042}" type="slidenum">
              <a:rPr lang="en-US" smtClean="0"/>
              <a:t>‹#›</a:t>
            </a:fld>
            <a:endParaRPr lang="en-US"/>
          </a:p>
        </p:txBody>
      </p:sp>
    </p:spTree>
    <p:extLst>
      <p:ext uri="{BB962C8B-B14F-4D97-AF65-F5344CB8AC3E}">
        <p14:creationId xmlns:p14="http://schemas.microsoft.com/office/powerpoint/2010/main" val="2624871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0FCCD56-B6BB-044A-9CA7-37D13EA50E54}" type="datetimeFigureOut">
              <a:rPr lang="en-US" smtClean="0"/>
              <a:t>1/19/23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D0283A-47B3-5246-B4AF-858288FA8042}" type="slidenum">
              <a:rPr lang="en-US" smtClean="0"/>
              <a:t>‹#›</a:t>
            </a:fld>
            <a:endParaRPr lang="en-US"/>
          </a:p>
        </p:txBody>
      </p:sp>
    </p:spTree>
    <p:extLst>
      <p:ext uri="{BB962C8B-B14F-4D97-AF65-F5344CB8AC3E}">
        <p14:creationId xmlns:p14="http://schemas.microsoft.com/office/powerpoint/2010/main" val="4031317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FCCD56-B6BB-044A-9CA7-37D13EA50E54}" type="datetimeFigureOut">
              <a:rPr lang="en-US" smtClean="0"/>
              <a:t>1/19/23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D0283A-47B3-5246-B4AF-858288FA8042}" type="slidenum">
              <a:rPr lang="en-US" smtClean="0"/>
              <a:t>‹#›</a:t>
            </a:fld>
            <a:endParaRPr lang="en-US"/>
          </a:p>
        </p:txBody>
      </p:sp>
    </p:spTree>
    <p:extLst>
      <p:ext uri="{BB962C8B-B14F-4D97-AF65-F5344CB8AC3E}">
        <p14:creationId xmlns:p14="http://schemas.microsoft.com/office/powerpoint/2010/main" val="58077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0FCCD56-B6BB-044A-9CA7-37D13EA50E54}" type="datetimeFigureOut">
              <a:rPr lang="en-US" smtClean="0"/>
              <a:t>1/19/23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D0283A-47B3-5246-B4AF-858288FA8042}" type="slidenum">
              <a:rPr lang="en-US" smtClean="0"/>
              <a:t>‹#›</a:t>
            </a:fld>
            <a:endParaRPr lang="en-US"/>
          </a:p>
        </p:txBody>
      </p:sp>
    </p:spTree>
    <p:extLst>
      <p:ext uri="{BB962C8B-B14F-4D97-AF65-F5344CB8AC3E}">
        <p14:creationId xmlns:p14="http://schemas.microsoft.com/office/powerpoint/2010/main" val="2617594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70FCCD56-B6BB-044A-9CA7-37D13EA50E54}" type="datetimeFigureOut">
              <a:rPr lang="en-US" smtClean="0"/>
              <a:t>1/19/23</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91D0283A-47B3-5246-B4AF-858288FA8042}"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01915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9000">
              <a:srgbClr val="FFFF00"/>
            </a:gs>
            <a:gs pos="100000">
              <a:schemeClr val="bg2">
                <a:shade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70FCCD56-B6BB-044A-9CA7-37D13EA50E54}" type="datetimeFigureOut">
              <a:rPr lang="en-US" smtClean="0"/>
              <a:t>1/19/23</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91D0283A-47B3-5246-B4AF-858288FA8042}"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8491356"/>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arduino.cc/" TargetMode="Externa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www.elevatedandsuspended.m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C49C8-1BE5-614D-83E7-72023E6AA182}"/>
              </a:ext>
            </a:extLst>
          </p:cNvPr>
          <p:cNvSpPr>
            <a:spLocks noGrp="1"/>
          </p:cNvSpPr>
          <p:nvPr>
            <p:ph type="ctrTitle"/>
          </p:nvPr>
        </p:nvSpPr>
        <p:spPr/>
        <p:txBody>
          <a:bodyPr>
            <a:normAutofit fontScale="90000"/>
          </a:bodyPr>
          <a:lstStyle/>
          <a:p>
            <a:pPr algn="ctr"/>
            <a:r>
              <a:rPr lang="en-US" sz="4800" dirty="0">
                <a:latin typeface="Arial" panose="020B0604020202020204" pitchFamily="34" charset="0"/>
                <a:cs typeface="Arial" panose="020B0604020202020204" pitchFamily="34" charset="0"/>
              </a:rPr>
              <a:t>CEIS 101</a:t>
            </a:r>
            <a:br>
              <a:rPr lang="en-US" sz="4800" dirty="0">
                <a:latin typeface="Arial" panose="020B0604020202020204" pitchFamily="34" charset="0"/>
                <a:cs typeface="Arial" panose="020B0604020202020204" pitchFamily="34" charset="0"/>
              </a:rPr>
            </a:br>
            <a:br>
              <a:rPr lang="en-US" sz="4800" dirty="0">
                <a:latin typeface="Arial" panose="020B0604020202020204" pitchFamily="34" charset="0"/>
                <a:cs typeface="Arial" panose="020B0604020202020204" pitchFamily="34" charset="0"/>
              </a:rPr>
            </a:br>
            <a:r>
              <a:rPr lang="en-US" sz="4800" dirty="0">
                <a:latin typeface="Arial" panose="020B0604020202020204" pitchFamily="34" charset="0"/>
                <a:cs typeface="Arial" panose="020B0604020202020204" pitchFamily="34" charset="0"/>
              </a:rPr>
              <a:t>I</a:t>
            </a:r>
            <a:r>
              <a:rPr lang="en-US" sz="4800" cap="none" dirty="0">
                <a:latin typeface="Arial" panose="020B0604020202020204" pitchFamily="34" charset="0"/>
                <a:cs typeface="Arial" panose="020B0604020202020204" pitchFamily="34" charset="0"/>
              </a:rPr>
              <a:t>o</a:t>
            </a:r>
            <a:r>
              <a:rPr lang="en-US" sz="4800" dirty="0">
                <a:latin typeface="Arial" panose="020B0604020202020204" pitchFamily="34" charset="0"/>
                <a:cs typeface="Arial" panose="020B0604020202020204" pitchFamily="34" charset="0"/>
              </a:rPr>
              <a:t>T (Internet of Things) Home Security System</a:t>
            </a:r>
            <a:br>
              <a:rPr lang="en-US" sz="4800" dirty="0">
                <a:latin typeface="Arial" panose="020B0604020202020204" pitchFamily="34" charset="0"/>
                <a:cs typeface="Arial" panose="020B0604020202020204" pitchFamily="34" charset="0"/>
              </a:rPr>
            </a:br>
            <a:r>
              <a:rPr lang="en-US" sz="4800" dirty="0">
                <a:latin typeface="Arial" panose="020B0604020202020204" pitchFamily="34" charset="0"/>
                <a:cs typeface="Arial" panose="020B0604020202020204" pitchFamily="34" charset="0"/>
              </a:rPr>
              <a:t>Project</a:t>
            </a:r>
          </a:p>
        </p:txBody>
      </p:sp>
      <p:sp>
        <p:nvSpPr>
          <p:cNvPr id="3" name="Subtitle 2">
            <a:extLst>
              <a:ext uri="{FF2B5EF4-FFF2-40B4-BE49-F238E27FC236}">
                <a16:creationId xmlns:a16="http://schemas.microsoft.com/office/drawing/2014/main" id="{FCD1411E-3224-4D4C-9AAB-9BB276897006}"/>
              </a:ext>
            </a:extLst>
          </p:cNvPr>
          <p:cNvSpPr>
            <a:spLocks noGrp="1"/>
          </p:cNvSpPr>
          <p:nvPr>
            <p:ph type="subTitle" idx="1"/>
          </p:nvPr>
        </p:nvSpPr>
        <p:spPr>
          <a:xfrm>
            <a:off x="1621971" y="4079875"/>
            <a:ext cx="9144000" cy="1655762"/>
          </a:xfrm>
        </p:spPr>
        <p:txBody>
          <a:bodyPr/>
          <a:lstStyle/>
          <a:p>
            <a:endParaRPr lang="en-US" dirty="0"/>
          </a:p>
          <a:p>
            <a:r>
              <a:rPr lang="en-US" dirty="0"/>
              <a:t>				</a:t>
            </a:r>
            <a:r>
              <a:rPr lang="en-US" dirty="0">
                <a:latin typeface="Arial" panose="020B0604020202020204" pitchFamily="34" charset="0"/>
                <a:cs typeface="Arial" panose="020B0604020202020204" pitchFamily="34" charset="0"/>
              </a:rPr>
              <a:t>Marvin Ziegler</a:t>
            </a:r>
          </a:p>
          <a:p>
            <a:endParaRPr lang="en-US" dirty="0"/>
          </a:p>
        </p:txBody>
      </p:sp>
    </p:spTree>
    <p:extLst>
      <p:ext uri="{BB962C8B-B14F-4D97-AF65-F5344CB8AC3E}">
        <p14:creationId xmlns:p14="http://schemas.microsoft.com/office/powerpoint/2010/main" val="4056056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F99DF-7BD8-9B49-8C3B-610A47EFFBEF}"/>
              </a:ext>
            </a:extLst>
          </p:cNvPr>
          <p:cNvSpPr>
            <a:spLocks noGrp="1"/>
          </p:cNvSpPr>
          <p:nvPr>
            <p:ph type="title"/>
          </p:nvPr>
        </p:nvSpPr>
        <p:spPr>
          <a:xfrm>
            <a:off x="483334" y="944732"/>
            <a:ext cx="10270253" cy="1475574"/>
          </a:xfrm>
        </p:spPr>
        <p:txBody>
          <a:bodyPr>
            <a:normAutofit/>
          </a:bodyPr>
          <a:lstStyle/>
          <a:p>
            <a:pPr algn="ctr"/>
            <a:r>
              <a:rPr lang="en-US" sz="2800" cap="none" dirty="0"/>
              <a:t>A flowchart will be used for planning the Home Security System</a:t>
            </a:r>
            <a:endParaRPr lang="en-US" sz="2800" dirty="0"/>
          </a:p>
        </p:txBody>
      </p:sp>
      <p:sp>
        <p:nvSpPr>
          <p:cNvPr id="3" name="Content Placeholder 2">
            <a:extLst>
              <a:ext uri="{FF2B5EF4-FFF2-40B4-BE49-F238E27FC236}">
                <a16:creationId xmlns:a16="http://schemas.microsoft.com/office/drawing/2014/main" id="{637D9DCB-CB06-3241-AE85-A348CCC1DF6E}"/>
              </a:ext>
            </a:extLst>
          </p:cNvPr>
          <p:cNvSpPr>
            <a:spLocks noGrp="1"/>
          </p:cNvSpPr>
          <p:nvPr>
            <p:ph sz="half" idx="1"/>
          </p:nvPr>
        </p:nvSpPr>
        <p:spPr>
          <a:xfrm>
            <a:off x="1247872" y="2096474"/>
            <a:ext cx="4645152" cy="3448595"/>
          </a:xfrm>
        </p:spPr>
        <p:txBody>
          <a:bodyPr/>
          <a:lstStyle/>
          <a:p>
            <a:pPr marL="0" indent="0">
              <a:buNone/>
            </a:pPr>
            <a:r>
              <a:rPr lang="en-US" sz="2400" dirty="0"/>
              <a:t>What is a flowchart?</a:t>
            </a:r>
          </a:p>
          <a:p>
            <a:r>
              <a:rPr lang="en-US" dirty="0"/>
              <a:t>It’s a diagrams to represent a process or workflow.</a:t>
            </a:r>
          </a:p>
          <a:p>
            <a:r>
              <a:rPr lang="en-US" dirty="0"/>
              <a:t>It uses shapes to illustrate how a process should correctly take place from one step to the next.</a:t>
            </a:r>
          </a:p>
        </p:txBody>
      </p:sp>
      <p:sp>
        <p:nvSpPr>
          <p:cNvPr id="4" name="Content Placeholder 3">
            <a:extLst>
              <a:ext uri="{FF2B5EF4-FFF2-40B4-BE49-F238E27FC236}">
                <a16:creationId xmlns:a16="http://schemas.microsoft.com/office/drawing/2014/main" id="{FEF5B5A5-E240-EA4C-BC57-516D4DB6A17E}"/>
              </a:ext>
            </a:extLst>
          </p:cNvPr>
          <p:cNvSpPr>
            <a:spLocks noGrp="1"/>
          </p:cNvSpPr>
          <p:nvPr>
            <p:ph sz="half" idx="2"/>
          </p:nvPr>
        </p:nvSpPr>
        <p:spPr>
          <a:xfrm>
            <a:off x="6194160" y="1984361"/>
            <a:ext cx="4645152" cy="3441520"/>
          </a:xfrm>
        </p:spPr>
        <p:txBody>
          <a:bodyPr/>
          <a:lstStyle/>
          <a:p>
            <a:pPr marL="0" indent="0">
              <a:buNone/>
            </a:pPr>
            <a:r>
              <a:rPr lang="en-US" sz="2400" dirty="0"/>
              <a:t>What industries utilize flowcharts?</a:t>
            </a:r>
          </a:p>
          <a:p>
            <a:r>
              <a:rPr lang="en-US" dirty="0"/>
              <a:t>Engineering</a:t>
            </a:r>
          </a:p>
          <a:p>
            <a:r>
              <a:rPr lang="en-US" dirty="0"/>
              <a:t>Physical science</a:t>
            </a:r>
          </a:p>
          <a:p>
            <a:r>
              <a:rPr lang="en-US" dirty="0"/>
              <a:t>Computer Programming</a:t>
            </a:r>
          </a:p>
          <a:p>
            <a:r>
              <a:rPr lang="en-US" dirty="0"/>
              <a:t>And many others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419719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D6A00-2B61-CE49-8A87-F83A9237CB5C}"/>
              </a:ext>
            </a:extLst>
          </p:cNvPr>
          <p:cNvSpPr>
            <a:spLocks noGrp="1"/>
          </p:cNvSpPr>
          <p:nvPr>
            <p:ph type="title"/>
          </p:nvPr>
        </p:nvSpPr>
        <p:spPr>
          <a:xfrm>
            <a:off x="805492" y="881235"/>
            <a:ext cx="9605635" cy="1059305"/>
          </a:xfrm>
        </p:spPr>
        <p:txBody>
          <a:bodyPr/>
          <a:lstStyle/>
          <a:p>
            <a:pPr algn="ctr"/>
            <a:r>
              <a:rPr lang="en-US" cap="none" dirty="0"/>
              <a:t>Input – Process – Output</a:t>
            </a:r>
          </a:p>
        </p:txBody>
      </p:sp>
      <p:sp>
        <p:nvSpPr>
          <p:cNvPr id="3" name="Content Placeholder 2">
            <a:extLst>
              <a:ext uri="{FF2B5EF4-FFF2-40B4-BE49-F238E27FC236}">
                <a16:creationId xmlns:a16="http://schemas.microsoft.com/office/drawing/2014/main" id="{DB439356-2119-B049-96CC-510AA06E340C}"/>
              </a:ext>
            </a:extLst>
          </p:cNvPr>
          <p:cNvSpPr>
            <a:spLocks noGrp="1"/>
          </p:cNvSpPr>
          <p:nvPr>
            <p:ph sz="half" idx="1"/>
          </p:nvPr>
        </p:nvSpPr>
        <p:spPr>
          <a:xfrm>
            <a:off x="576892" y="1826240"/>
            <a:ext cx="4645152" cy="3448595"/>
          </a:xfrm>
        </p:spPr>
        <p:txBody>
          <a:bodyPr>
            <a:normAutofit lnSpcReduction="10000"/>
          </a:bodyPr>
          <a:lstStyle/>
          <a:p>
            <a:pPr marL="0" indent="0">
              <a:buNone/>
            </a:pPr>
            <a:r>
              <a:rPr lang="en-US" dirty="0"/>
              <a:t>The input is the infrared motion detector (left); the detector senses motion (center),  which is how the input is processed.  The output (right) is an onsite audible alarm to let an intruder know he’s been detected.  The output additionally notifies the owner and the local authorities.</a:t>
            </a:r>
          </a:p>
          <a:p>
            <a:pPr marL="0" indent="0">
              <a:buNone/>
            </a:pPr>
            <a:r>
              <a:rPr lang="en-US" dirty="0"/>
              <a:t>The illustration is a flowchart that depicts all three of those steps.</a:t>
            </a:r>
          </a:p>
        </p:txBody>
      </p:sp>
      <p:pic>
        <p:nvPicPr>
          <p:cNvPr id="6" name="Content Placeholder 5" descr="A picture containing text, drawing&#10;&#10;Description automatically generated">
            <a:extLst>
              <a:ext uri="{FF2B5EF4-FFF2-40B4-BE49-F238E27FC236}">
                <a16:creationId xmlns:a16="http://schemas.microsoft.com/office/drawing/2014/main" id="{00B5F6EE-62FE-D546-8D74-819D2B6CA302}"/>
              </a:ext>
            </a:extLst>
          </p:cNvPr>
          <p:cNvPicPr>
            <a:picLocks noGrp="1" noChangeAspect="1"/>
          </p:cNvPicPr>
          <p:nvPr>
            <p:ph sz="half" idx="2"/>
          </p:nvPr>
        </p:nvPicPr>
        <p:blipFill>
          <a:blip r:embed="rId2"/>
          <a:stretch>
            <a:fillRect/>
          </a:stretch>
        </p:blipFill>
        <p:spPr>
          <a:xfrm>
            <a:off x="5352866" y="2216541"/>
            <a:ext cx="5780275" cy="2125980"/>
          </a:xfrm>
        </p:spPr>
      </p:pic>
    </p:spTree>
    <p:extLst>
      <p:ext uri="{BB962C8B-B14F-4D97-AF65-F5344CB8AC3E}">
        <p14:creationId xmlns:p14="http://schemas.microsoft.com/office/powerpoint/2010/main" val="3473648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160CB-F726-8040-AF10-51086930B237}"/>
              </a:ext>
            </a:extLst>
          </p:cNvPr>
          <p:cNvSpPr>
            <a:spLocks noGrp="1"/>
          </p:cNvSpPr>
          <p:nvPr>
            <p:ph type="title"/>
          </p:nvPr>
        </p:nvSpPr>
        <p:spPr/>
        <p:txBody>
          <a:bodyPr/>
          <a:lstStyle/>
          <a:p>
            <a:r>
              <a:rPr lang="en-US" cap="none" dirty="0"/>
              <a:t>About flowcharts</a:t>
            </a:r>
          </a:p>
        </p:txBody>
      </p:sp>
      <p:sp>
        <p:nvSpPr>
          <p:cNvPr id="3" name="Content Placeholder 2">
            <a:extLst>
              <a:ext uri="{FF2B5EF4-FFF2-40B4-BE49-F238E27FC236}">
                <a16:creationId xmlns:a16="http://schemas.microsoft.com/office/drawing/2014/main" id="{A85C7D2A-1B1B-1942-A5F4-9F2147BA0A80}"/>
              </a:ext>
            </a:extLst>
          </p:cNvPr>
          <p:cNvSpPr>
            <a:spLocks noGrp="1"/>
          </p:cNvSpPr>
          <p:nvPr>
            <p:ph sz="half" idx="1"/>
          </p:nvPr>
        </p:nvSpPr>
        <p:spPr/>
        <p:txBody>
          <a:bodyPr/>
          <a:lstStyle/>
          <a:p>
            <a:pPr marL="0" indent="0">
              <a:buNone/>
            </a:pPr>
            <a:r>
              <a:rPr lang="en-US" dirty="0"/>
              <a:t>The shape of the commonly used flowchart symbols determine how they are used in a diagram.</a:t>
            </a:r>
          </a:p>
          <a:p>
            <a:pPr marL="0" indent="0">
              <a:buNone/>
            </a:pPr>
            <a:r>
              <a:rPr lang="en-US" dirty="0"/>
              <a:t>Since the decision-making part of the process happens in the microcontroller,  a diamond shaped symbol was used for it.</a:t>
            </a:r>
          </a:p>
        </p:txBody>
      </p:sp>
      <p:pic>
        <p:nvPicPr>
          <p:cNvPr id="7" name="Content Placeholder 6" descr="A close up of a logo&#10;&#10;Description automatically generated">
            <a:extLst>
              <a:ext uri="{FF2B5EF4-FFF2-40B4-BE49-F238E27FC236}">
                <a16:creationId xmlns:a16="http://schemas.microsoft.com/office/drawing/2014/main" id="{2FA401B6-B5E1-124C-B816-8FC8C6BD9770}"/>
              </a:ext>
            </a:extLst>
          </p:cNvPr>
          <p:cNvPicPr>
            <a:picLocks noGrp="1" noChangeAspect="1"/>
          </p:cNvPicPr>
          <p:nvPr>
            <p:ph sz="half" idx="2"/>
          </p:nvPr>
        </p:nvPicPr>
        <p:blipFill>
          <a:blip r:embed="rId2"/>
          <a:stretch>
            <a:fillRect/>
          </a:stretch>
        </p:blipFill>
        <p:spPr>
          <a:xfrm>
            <a:off x="6413500" y="2888358"/>
            <a:ext cx="4645025" cy="1700410"/>
          </a:xfrm>
        </p:spPr>
      </p:pic>
    </p:spTree>
    <p:extLst>
      <p:ext uri="{BB962C8B-B14F-4D97-AF65-F5344CB8AC3E}">
        <p14:creationId xmlns:p14="http://schemas.microsoft.com/office/powerpoint/2010/main" val="1982270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79173-2C48-4E46-BCC1-CDD7D5D8D622}"/>
              </a:ext>
            </a:extLst>
          </p:cNvPr>
          <p:cNvSpPr>
            <a:spLocks noGrp="1"/>
          </p:cNvSpPr>
          <p:nvPr>
            <p:ph type="title"/>
          </p:nvPr>
        </p:nvSpPr>
        <p:spPr>
          <a:xfrm>
            <a:off x="1459034" y="611458"/>
            <a:ext cx="9605635" cy="1059305"/>
          </a:xfrm>
        </p:spPr>
        <p:txBody>
          <a:bodyPr>
            <a:normAutofit/>
          </a:bodyPr>
          <a:lstStyle/>
          <a:p>
            <a:r>
              <a:rPr lang="en-US" sz="4000" cap="none" dirty="0"/>
              <a:t>Parts of the Home Security System:</a:t>
            </a:r>
          </a:p>
        </p:txBody>
      </p:sp>
      <p:sp>
        <p:nvSpPr>
          <p:cNvPr id="3" name="Content Placeholder 2">
            <a:extLst>
              <a:ext uri="{FF2B5EF4-FFF2-40B4-BE49-F238E27FC236}">
                <a16:creationId xmlns:a16="http://schemas.microsoft.com/office/drawing/2014/main" id="{FCF44083-AC41-974E-8215-35C1CCAEE0D8}"/>
              </a:ext>
            </a:extLst>
          </p:cNvPr>
          <p:cNvSpPr>
            <a:spLocks noGrp="1"/>
          </p:cNvSpPr>
          <p:nvPr>
            <p:ph sz="half" idx="1"/>
          </p:nvPr>
        </p:nvSpPr>
        <p:spPr>
          <a:xfrm>
            <a:off x="1281914" y="1913499"/>
            <a:ext cx="4645152" cy="3448595"/>
          </a:xfrm>
        </p:spPr>
        <p:txBody>
          <a:bodyPr/>
          <a:lstStyle/>
          <a:p>
            <a:r>
              <a:rPr lang="en-US" dirty="0"/>
              <a:t>Input – a PIR motion sensor; PIR is an 	acronym for passive infrared 	sensor.</a:t>
            </a:r>
          </a:p>
          <a:p>
            <a:r>
              <a:rPr lang="en-US" dirty="0"/>
              <a:t>Processing – Here it’s done on the 	Arduino </a:t>
            </a:r>
            <a:r>
              <a:rPr lang="en-US" dirty="0" err="1"/>
              <a:t>Megaboard</a:t>
            </a:r>
            <a:r>
              <a:rPr lang="en-US" dirty="0"/>
              <a:t> through the 	help of a software program</a:t>
            </a:r>
          </a:p>
          <a:p>
            <a:r>
              <a:rPr lang="en-US" dirty="0"/>
              <a:t>Output – The buzzer and LED (light 	emitting diode).</a:t>
            </a:r>
          </a:p>
        </p:txBody>
      </p:sp>
      <p:pic>
        <p:nvPicPr>
          <p:cNvPr id="6" name="Content Placeholder 5" descr="A circuit board&#10;&#10;Description automatically generated">
            <a:extLst>
              <a:ext uri="{FF2B5EF4-FFF2-40B4-BE49-F238E27FC236}">
                <a16:creationId xmlns:a16="http://schemas.microsoft.com/office/drawing/2014/main" id="{31D89FAC-E6A9-244F-9A59-0DEE8A95BF26}"/>
              </a:ext>
            </a:extLst>
          </p:cNvPr>
          <p:cNvPicPr>
            <a:picLocks noGrp="1" noChangeAspect="1"/>
          </p:cNvPicPr>
          <p:nvPr>
            <p:ph sz="half" idx="2"/>
          </p:nvPr>
        </p:nvPicPr>
        <p:blipFill>
          <a:blip r:embed="rId2"/>
          <a:stretch>
            <a:fillRect/>
          </a:stretch>
        </p:blipFill>
        <p:spPr>
          <a:xfrm>
            <a:off x="6900779" y="1773486"/>
            <a:ext cx="2581275" cy="3441700"/>
          </a:xfrm>
        </p:spPr>
      </p:pic>
    </p:spTree>
    <p:extLst>
      <p:ext uri="{BB962C8B-B14F-4D97-AF65-F5344CB8AC3E}">
        <p14:creationId xmlns:p14="http://schemas.microsoft.com/office/powerpoint/2010/main" val="1409654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8E9F2-CE49-FC40-9CCA-40077D4E2D0D}"/>
              </a:ext>
            </a:extLst>
          </p:cNvPr>
          <p:cNvSpPr>
            <a:spLocks noGrp="1"/>
          </p:cNvSpPr>
          <p:nvPr>
            <p:ph type="title"/>
          </p:nvPr>
        </p:nvSpPr>
        <p:spPr>
          <a:xfrm>
            <a:off x="1828619" y="1037750"/>
            <a:ext cx="9607661" cy="1056319"/>
          </a:xfrm>
        </p:spPr>
        <p:txBody>
          <a:bodyPr/>
          <a:lstStyle/>
          <a:p>
            <a:r>
              <a:rPr lang="en-US" cap="none" dirty="0"/>
              <a:t>The Arduino board</a:t>
            </a:r>
          </a:p>
        </p:txBody>
      </p:sp>
      <p:sp>
        <p:nvSpPr>
          <p:cNvPr id="4" name="Content Placeholder 3">
            <a:extLst>
              <a:ext uri="{FF2B5EF4-FFF2-40B4-BE49-F238E27FC236}">
                <a16:creationId xmlns:a16="http://schemas.microsoft.com/office/drawing/2014/main" id="{1E884C74-898B-6640-91DE-7611C3BBA416}"/>
              </a:ext>
            </a:extLst>
          </p:cNvPr>
          <p:cNvSpPr>
            <a:spLocks noGrp="1"/>
          </p:cNvSpPr>
          <p:nvPr>
            <p:ph sz="half" idx="2"/>
          </p:nvPr>
        </p:nvSpPr>
        <p:spPr>
          <a:xfrm>
            <a:off x="1401395" y="1917433"/>
            <a:ext cx="4645152" cy="3374657"/>
          </a:xfrm>
        </p:spPr>
        <p:txBody>
          <a:bodyPr>
            <a:normAutofit/>
          </a:bodyPr>
          <a:lstStyle/>
          <a:p>
            <a:r>
              <a:rPr lang="en-US" dirty="0"/>
              <a:t>The Arduino features an ATmega328P microcontroller; microcontrollers are ideal for embedded applications; these are well-suited for IoT devices</a:t>
            </a:r>
          </a:p>
          <a:p>
            <a:r>
              <a:rPr lang="en-US" dirty="0"/>
              <a:t>It’s capable of interfacing many types of signals.  For example, Digital I/O, Analog I/O, Serial, Timer and more.</a:t>
            </a:r>
          </a:p>
          <a:p>
            <a:endParaRPr lang="en-US" dirty="0"/>
          </a:p>
          <a:p>
            <a:endParaRPr lang="en-US" dirty="0"/>
          </a:p>
        </p:txBody>
      </p:sp>
      <p:pic>
        <p:nvPicPr>
          <p:cNvPr id="8" name="Content Placeholder 7">
            <a:extLst>
              <a:ext uri="{FF2B5EF4-FFF2-40B4-BE49-F238E27FC236}">
                <a16:creationId xmlns:a16="http://schemas.microsoft.com/office/drawing/2014/main" id="{7161877E-BCA5-804F-A2A9-EDBCB7FC57D9}"/>
              </a:ext>
            </a:extLst>
          </p:cNvPr>
          <p:cNvPicPr>
            <a:picLocks noGrp="1" noChangeAspect="1"/>
          </p:cNvPicPr>
          <p:nvPr>
            <p:ph sz="quarter" idx="4"/>
          </p:nvPr>
        </p:nvPicPr>
        <p:blipFill>
          <a:blip r:embed="rId2"/>
          <a:stretch>
            <a:fillRect/>
          </a:stretch>
        </p:blipFill>
        <p:spPr>
          <a:xfrm>
            <a:off x="6632450" y="1398588"/>
            <a:ext cx="4112359" cy="3541980"/>
          </a:xfrm>
        </p:spPr>
      </p:pic>
    </p:spTree>
    <p:extLst>
      <p:ext uri="{BB962C8B-B14F-4D97-AF65-F5344CB8AC3E}">
        <p14:creationId xmlns:p14="http://schemas.microsoft.com/office/powerpoint/2010/main" val="854600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1933E-4FAC-2C47-8BEB-4858BF9EF4FC}"/>
              </a:ext>
            </a:extLst>
          </p:cNvPr>
          <p:cNvSpPr>
            <a:spLocks noGrp="1"/>
          </p:cNvSpPr>
          <p:nvPr>
            <p:ph type="title"/>
          </p:nvPr>
        </p:nvSpPr>
        <p:spPr>
          <a:xfrm>
            <a:off x="1446585" y="-141804"/>
            <a:ext cx="3273099" cy="2247117"/>
          </a:xfrm>
        </p:spPr>
        <p:txBody>
          <a:bodyPr>
            <a:normAutofit/>
          </a:bodyPr>
          <a:lstStyle/>
          <a:p>
            <a:r>
              <a:rPr lang="en-US" sz="4000" cap="none" dirty="0"/>
              <a:t>Arduino</a:t>
            </a:r>
            <a:r>
              <a:rPr lang="en-US" sz="4000" dirty="0"/>
              <a:t>	</a:t>
            </a:r>
          </a:p>
        </p:txBody>
      </p:sp>
      <p:sp>
        <p:nvSpPr>
          <p:cNvPr id="4" name="Text Placeholder 3">
            <a:extLst>
              <a:ext uri="{FF2B5EF4-FFF2-40B4-BE49-F238E27FC236}">
                <a16:creationId xmlns:a16="http://schemas.microsoft.com/office/drawing/2014/main" id="{44DC639B-481E-284D-A85F-1452C1BD4ECF}"/>
              </a:ext>
            </a:extLst>
          </p:cNvPr>
          <p:cNvSpPr>
            <a:spLocks noGrp="1"/>
          </p:cNvSpPr>
          <p:nvPr>
            <p:ph type="body" sz="half" idx="2"/>
          </p:nvPr>
        </p:nvSpPr>
        <p:spPr>
          <a:xfrm>
            <a:off x="1233656" y="2994476"/>
            <a:ext cx="3275013" cy="2248181"/>
          </a:xfrm>
        </p:spPr>
        <p:txBody>
          <a:bodyPr/>
          <a:lstStyle/>
          <a:p>
            <a:r>
              <a:rPr lang="en-US" dirty="0"/>
              <a:t>Arduino IDE – program for talking to the Arduino board; is downloaded from </a:t>
            </a:r>
            <a:r>
              <a:rPr lang="en-US" u="sng" dirty="0">
                <a:hlinkClick r:id="rId2"/>
              </a:rPr>
              <a:t>https://www.arduino.cc</a:t>
            </a:r>
            <a:r>
              <a:rPr lang="en-US" dirty="0"/>
              <a:t> </a:t>
            </a:r>
          </a:p>
        </p:txBody>
      </p:sp>
      <p:pic>
        <p:nvPicPr>
          <p:cNvPr id="10" name="Content Placeholder 9" descr="A screenshot of a cell phone&#10;&#10;Description automatically generated">
            <a:extLst>
              <a:ext uri="{FF2B5EF4-FFF2-40B4-BE49-F238E27FC236}">
                <a16:creationId xmlns:a16="http://schemas.microsoft.com/office/drawing/2014/main" id="{F11968B5-BA1E-D042-B722-9D53B530CE48}"/>
              </a:ext>
            </a:extLst>
          </p:cNvPr>
          <p:cNvPicPr>
            <a:picLocks noGrp="1" noChangeAspect="1"/>
          </p:cNvPicPr>
          <p:nvPr>
            <p:ph idx="1"/>
          </p:nvPr>
        </p:nvPicPr>
        <p:blipFill>
          <a:blip r:embed="rId3"/>
          <a:stretch>
            <a:fillRect/>
          </a:stretch>
        </p:blipFill>
        <p:spPr>
          <a:xfrm>
            <a:off x="4797444" y="780928"/>
            <a:ext cx="5520799" cy="4659312"/>
          </a:xfrm>
        </p:spPr>
      </p:pic>
    </p:spTree>
    <p:extLst>
      <p:ext uri="{BB962C8B-B14F-4D97-AF65-F5344CB8AC3E}">
        <p14:creationId xmlns:p14="http://schemas.microsoft.com/office/powerpoint/2010/main" val="1120432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B44E5-9510-FA48-AB97-766449222B5A}"/>
              </a:ext>
            </a:extLst>
          </p:cNvPr>
          <p:cNvSpPr>
            <a:spLocks noGrp="1"/>
          </p:cNvSpPr>
          <p:nvPr>
            <p:ph type="title"/>
          </p:nvPr>
        </p:nvSpPr>
        <p:spPr>
          <a:xfrm>
            <a:off x="1033347" y="87924"/>
            <a:ext cx="3273099" cy="2247117"/>
          </a:xfrm>
        </p:spPr>
        <p:txBody>
          <a:bodyPr/>
          <a:lstStyle/>
          <a:p>
            <a:r>
              <a:rPr lang="en-US" cap="none" dirty="0"/>
              <a:t>About The Arduino Interface….</a:t>
            </a:r>
          </a:p>
        </p:txBody>
      </p:sp>
      <p:sp>
        <p:nvSpPr>
          <p:cNvPr id="3" name="Content Placeholder 2">
            <a:extLst>
              <a:ext uri="{FF2B5EF4-FFF2-40B4-BE49-F238E27FC236}">
                <a16:creationId xmlns:a16="http://schemas.microsoft.com/office/drawing/2014/main" id="{65773E51-8FC2-8340-8DD1-84271409FA93}"/>
              </a:ext>
            </a:extLst>
          </p:cNvPr>
          <p:cNvSpPr>
            <a:spLocks noGrp="1"/>
          </p:cNvSpPr>
          <p:nvPr>
            <p:ph idx="1"/>
          </p:nvPr>
        </p:nvSpPr>
        <p:spPr>
          <a:xfrm>
            <a:off x="4586515" y="1007963"/>
            <a:ext cx="6012470" cy="4658826"/>
          </a:xfrm>
        </p:spPr>
        <p:txBody>
          <a:bodyPr>
            <a:normAutofit fontScale="85000" lnSpcReduction="20000"/>
          </a:bodyPr>
          <a:lstStyle/>
          <a:p>
            <a:pPr marL="0" indent="0">
              <a:buNone/>
            </a:pPr>
            <a:r>
              <a:rPr lang="en-US" dirty="0"/>
              <a:t>1. Checks the code for errors and compiles it.</a:t>
            </a:r>
          </a:p>
          <a:p>
            <a:pPr marL="0" indent="0">
              <a:buNone/>
            </a:pPr>
            <a:r>
              <a:rPr lang="en-US" dirty="0"/>
              <a:t>2. Uploads to the Arduino </a:t>
            </a:r>
            <a:r>
              <a:rPr lang="en-US" dirty="0" err="1"/>
              <a:t>Megaboard</a:t>
            </a:r>
            <a:endParaRPr lang="en-US" dirty="0"/>
          </a:p>
          <a:p>
            <a:pPr marL="0" indent="0">
              <a:buNone/>
            </a:pPr>
            <a:r>
              <a:rPr lang="en-US" dirty="0"/>
              <a:t>3. Opens a new Arduino window for writing code &amp; compiling      code.</a:t>
            </a:r>
          </a:p>
          <a:p>
            <a:pPr marL="0" indent="0">
              <a:buNone/>
            </a:pPr>
            <a:r>
              <a:rPr lang="en-US" dirty="0"/>
              <a:t>4.  Opens an existing sketch (Arduino file).</a:t>
            </a:r>
          </a:p>
          <a:p>
            <a:pPr marL="0" indent="0">
              <a:buNone/>
            </a:pPr>
            <a:r>
              <a:rPr lang="en-US" dirty="0"/>
              <a:t>5. Saves the active sketch.</a:t>
            </a:r>
          </a:p>
          <a:p>
            <a:pPr marL="0" indent="0">
              <a:buNone/>
            </a:pPr>
            <a:r>
              <a:rPr lang="en-US" dirty="0"/>
              <a:t>6. Opens a serial monitor window.</a:t>
            </a:r>
          </a:p>
          <a:p>
            <a:pPr marL="0" indent="0">
              <a:buNone/>
            </a:pPr>
            <a:r>
              <a:rPr lang="en-US" dirty="0"/>
              <a:t>7. The title bar where the name of the active sketch is displayed.</a:t>
            </a:r>
          </a:p>
          <a:p>
            <a:pPr marL="0" indent="0">
              <a:buNone/>
            </a:pPr>
            <a:r>
              <a:rPr lang="en-US" dirty="0"/>
              <a:t>8.  Area for writing code for the sketch.</a:t>
            </a:r>
          </a:p>
          <a:p>
            <a:pPr marL="0" indent="0">
              <a:buNone/>
            </a:pPr>
            <a:r>
              <a:rPr lang="en-US" dirty="0"/>
              <a:t>9. Message area – informs of upload status</a:t>
            </a:r>
          </a:p>
          <a:p>
            <a:pPr marL="0" indent="0">
              <a:buNone/>
            </a:pPr>
            <a:r>
              <a:rPr lang="en-US" dirty="0"/>
              <a:t>10.  Text console – displays more complete status messages.</a:t>
            </a:r>
          </a:p>
          <a:p>
            <a:pPr marL="0" indent="0">
              <a:buNone/>
            </a:pPr>
            <a:r>
              <a:rPr lang="en-US" dirty="0"/>
              <a:t>11.  Display to inform of board and serial port selections. </a:t>
            </a:r>
          </a:p>
        </p:txBody>
      </p:sp>
      <p:sp>
        <p:nvSpPr>
          <p:cNvPr id="4" name="Text Placeholder 3">
            <a:extLst>
              <a:ext uri="{FF2B5EF4-FFF2-40B4-BE49-F238E27FC236}">
                <a16:creationId xmlns:a16="http://schemas.microsoft.com/office/drawing/2014/main" id="{86C8B9D8-5EB6-9141-8884-AA5EEB18CE99}"/>
              </a:ext>
            </a:extLst>
          </p:cNvPr>
          <p:cNvSpPr>
            <a:spLocks noGrp="1"/>
          </p:cNvSpPr>
          <p:nvPr>
            <p:ph type="body" sz="half" idx="2"/>
          </p:nvPr>
        </p:nvSpPr>
        <p:spPr>
          <a:xfrm>
            <a:off x="1031433" y="3196698"/>
            <a:ext cx="3275013" cy="2248181"/>
          </a:xfrm>
        </p:spPr>
        <p:txBody>
          <a:bodyPr/>
          <a:lstStyle/>
          <a:p>
            <a:r>
              <a:rPr lang="en-US" dirty="0"/>
              <a:t>The numbers to the right depict info on the controls for the Arduino interface in </a:t>
            </a:r>
            <a:r>
              <a:rPr lang="en-US"/>
              <a:t>slide 15</a:t>
            </a:r>
            <a:endParaRPr lang="en-US" dirty="0"/>
          </a:p>
        </p:txBody>
      </p:sp>
    </p:spTree>
    <p:extLst>
      <p:ext uri="{BB962C8B-B14F-4D97-AF65-F5344CB8AC3E}">
        <p14:creationId xmlns:p14="http://schemas.microsoft.com/office/powerpoint/2010/main" val="6704883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13AAB-7B6D-5140-87D2-05A1DB45021E}"/>
              </a:ext>
            </a:extLst>
          </p:cNvPr>
          <p:cNvSpPr>
            <a:spLocks noGrp="1"/>
          </p:cNvSpPr>
          <p:nvPr>
            <p:ph type="title"/>
          </p:nvPr>
        </p:nvSpPr>
        <p:spPr>
          <a:xfrm>
            <a:off x="987296" y="664212"/>
            <a:ext cx="9605635" cy="1059305"/>
          </a:xfrm>
        </p:spPr>
        <p:txBody>
          <a:bodyPr/>
          <a:lstStyle/>
          <a:p>
            <a:pPr algn="ctr"/>
            <a:r>
              <a:rPr lang="en-US" cap="none" dirty="0"/>
              <a:t>Sketch program for Arduino functions</a:t>
            </a:r>
          </a:p>
        </p:txBody>
      </p:sp>
      <p:sp>
        <p:nvSpPr>
          <p:cNvPr id="3" name="Content Placeholder 2">
            <a:extLst>
              <a:ext uri="{FF2B5EF4-FFF2-40B4-BE49-F238E27FC236}">
                <a16:creationId xmlns:a16="http://schemas.microsoft.com/office/drawing/2014/main" id="{0E97E044-1DEC-DB43-980D-50DF22FF8737}"/>
              </a:ext>
            </a:extLst>
          </p:cNvPr>
          <p:cNvSpPr>
            <a:spLocks noGrp="1"/>
          </p:cNvSpPr>
          <p:nvPr>
            <p:ph sz="half" idx="1"/>
          </p:nvPr>
        </p:nvSpPr>
        <p:spPr>
          <a:xfrm>
            <a:off x="946170" y="2010268"/>
            <a:ext cx="4645152" cy="3448595"/>
          </a:xfrm>
        </p:spPr>
        <p:txBody>
          <a:bodyPr>
            <a:normAutofit fontScale="77500" lnSpcReduction="20000"/>
          </a:bodyPr>
          <a:lstStyle/>
          <a:p>
            <a:pPr marL="0" indent="0">
              <a:buNone/>
            </a:pPr>
            <a:r>
              <a:rPr lang="en-US" dirty="0"/>
              <a:t>The setup function - runs once when you press reset or power the board:</a:t>
            </a:r>
          </a:p>
          <a:p>
            <a:pPr marL="0" indent="0">
              <a:buNone/>
            </a:pPr>
            <a:br>
              <a:rPr lang="en-US" dirty="0"/>
            </a:br>
            <a:r>
              <a:rPr lang="en-US" b="1" dirty="0"/>
              <a:t>void setup() {</a:t>
            </a:r>
            <a:br>
              <a:rPr lang="en-US" dirty="0"/>
            </a:br>
            <a:r>
              <a:rPr lang="en-US" dirty="0"/>
              <a:t>  </a:t>
            </a:r>
            <a:r>
              <a:rPr lang="en-US" dirty="0" err="1"/>
              <a:t>pinMode</a:t>
            </a:r>
            <a:r>
              <a:rPr lang="en-US" dirty="0"/>
              <a:t>(13, OUTPUT); // configure pin 13 as an output</a:t>
            </a:r>
            <a:br>
              <a:rPr lang="en-US" dirty="0"/>
            </a:br>
            <a:r>
              <a:rPr lang="en-US" dirty="0"/>
              <a:t>}</a:t>
            </a:r>
            <a:br>
              <a:rPr lang="en-US" dirty="0"/>
            </a:br>
            <a:r>
              <a:rPr lang="en-US" dirty="0"/>
              <a:t>// the loop function runs over and over again </a:t>
            </a:r>
          </a:p>
        </p:txBody>
      </p:sp>
      <p:sp>
        <p:nvSpPr>
          <p:cNvPr id="4" name="Content Placeholder 3">
            <a:extLst>
              <a:ext uri="{FF2B5EF4-FFF2-40B4-BE49-F238E27FC236}">
                <a16:creationId xmlns:a16="http://schemas.microsoft.com/office/drawing/2014/main" id="{9DFE26BD-FE63-A048-A7E4-61AAB0EDDEB8}"/>
              </a:ext>
            </a:extLst>
          </p:cNvPr>
          <p:cNvSpPr>
            <a:spLocks noGrp="1"/>
          </p:cNvSpPr>
          <p:nvPr>
            <p:ph sz="half" idx="2"/>
          </p:nvPr>
        </p:nvSpPr>
        <p:spPr>
          <a:xfrm>
            <a:off x="5947779" y="1904985"/>
            <a:ext cx="4645152" cy="3441520"/>
          </a:xfrm>
        </p:spPr>
        <p:txBody>
          <a:bodyPr>
            <a:normAutofit fontScale="77500" lnSpcReduction="20000"/>
          </a:bodyPr>
          <a:lstStyle/>
          <a:p>
            <a:pPr marL="0" indent="0">
              <a:buNone/>
            </a:pPr>
            <a:r>
              <a:rPr lang="en-US" dirty="0"/>
              <a:t>The loop function - runs over and over again forever:</a:t>
            </a:r>
          </a:p>
          <a:p>
            <a:pPr marL="0" indent="0">
              <a:buNone/>
            </a:pPr>
            <a:br>
              <a:rPr lang="en-US" dirty="0"/>
            </a:br>
            <a:r>
              <a:rPr lang="en-US" b="1" dirty="0"/>
              <a:t>void loop() {</a:t>
            </a:r>
            <a:br>
              <a:rPr lang="en-US" dirty="0"/>
            </a:br>
            <a:r>
              <a:rPr lang="en-US" dirty="0" err="1"/>
              <a:t>digitalWrite</a:t>
            </a:r>
            <a:r>
              <a:rPr lang="en-US" dirty="0"/>
              <a:t>(13, HIGH);   // turn the LED on (HIGH is the voltage level)</a:t>
            </a:r>
          </a:p>
          <a:p>
            <a:pPr marL="0" indent="0">
              <a:buNone/>
            </a:pPr>
            <a:r>
              <a:rPr lang="en-US" dirty="0"/>
              <a:t>  delay(1000);                       // wait for a second</a:t>
            </a:r>
          </a:p>
          <a:p>
            <a:pPr marL="0" indent="0">
              <a:buNone/>
            </a:pPr>
            <a:r>
              <a:rPr lang="en-US" dirty="0"/>
              <a:t>  </a:t>
            </a:r>
            <a:r>
              <a:rPr lang="en-US" dirty="0" err="1"/>
              <a:t>digitalWrite</a:t>
            </a:r>
            <a:r>
              <a:rPr lang="en-US" dirty="0"/>
              <a:t>(13, LOW);    // turn the LED off by making the voltage LOW</a:t>
            </a:r>
          </a:p>
          <a:p>
            <a:pPr marL="0" indent="0">
              <a:buNone/>
            </a:pPr>
            <a:r>
              <a:rPr lang="en-US" dirty="0"/>
              <a:t>  delay(1000);                       // wait for a second</a:t>
            </a:r>
          </a:p>
          <a:p>
            <a:pPr marL="0" indent="0">
              <a:buNone/>
            </a:pPr>
            <a:r>
              <a:rPr lang="en-US" dirty="0"/>
              <a:t>}</a:t>
            </a:r>
          </a:p>
        </p:txBody>
      </p:sp>
    </p:spTree>
    <p:extLst>
      <p:ext uri="{BB962C8B-B14F-4D97-AF65-F5344CB8AC3E}">
        <p14:creationId xmlns:p14="http://schemas.microsoft.com/office/powerpoint/2010/main" val="3401891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5C9E0-15F3-7145-A1C7-98C838E55B11}"/>
              </a:ext>
            </a:extLst>
          </p:cNvPr>
          <p:cNvSpPr>
            <a:spLocks noGrp="1"/>
          </p:cNvSpPr>
          <p:nvPr>
            <p:ph type="title"/>
          </p:nvPr>
        </p:nvSpPr>
        <p:spPr/>
        <p:txBody>
          <a:bodyPr/>
          <a:lstStyle/>
          <a:p>
            <a:pPr algn="ctr"/>
            <a:r>
              <a:rPr lang="en-US" cap="none" dirty="0"/>
              <a:t>Wiring up the Arduino board</a:t>
            </a:r>
          </a:p>
        </p:txBody>
      </p:sp>
      <p:sp>
        <p:nvSpPr>
          <p:cNvPr id="3" name="Content Placeholder 2">
            <a:extLst>
              <a:ext uri="{FF2B5EF4-FFF2-40B4-BE49-F238E27FC236}">
                <a16:creationId xmlns:a16="http://schemas.microsoft.com/office/drawing/2014/main" id="{33845B5D-F8BF-DC48-BD96-748DB41A5555}"/>
              </a:ext>
            </a:extLst>
          </p:cNvPr>
          <p:cNvSpPr>
            <a:spLocks noGrp="1"/>
          </p:cNvSpPr>
          <p:nvPr>
            <p:ph sz="half" idx="1"/>
          </p:nvPr>
        </p:nvSpPr>
        <p:spPr/>
        <p:txBody>
          <a:bodyPr>
            <a:normAutofit lnSpcReduction="10000"/>
          </a:bodyPr>
          <a:lstStyle/>
          <a:p>
            <a:pPr marL="0" indent="0">
              <a:buNone/>
            </a:pPr>
            <a:r>
              <a:rPr lang="en-US" dirty="0"/>
              <a:t>Connect an LED with each leg going to a different row in the breadboard. (one leg in row 9 &amp; the other In row 12, for example).  Connect a wire from Arduino board GND to short leg (cathode) of an LED.  From the LED’s other leg (anode), connect a 220 Ohm resistor.  Connect a wire from the other end of the resistor to pin 13 on Arduino board.  The short leg of the LED is negative polarity &amp; the long leg is positive.</a:t>
            </a:r>
          </a:p>
          <a:p>
            <a:pPr marL="0" indent="0">
              <a:buNone/>
            </a:pPr>
            <a:endParaRPr lang="en-US" dirty="0"/>
          </a:p>
          <a:p>
            <a:pPr marL="0" indent="0">
              <a:buNone/>
            </a:pPr>
            <a:endParaRPr lang="en-US" dirty="0"/>
          </a:p>
        </p:txBody>
      </p:sp>
      <p:pic>
        <p:nvPicPr>
          <p:cNvPr id="6" name="Content Placeholder 5" descr="A picture containing food&#10;&#10;Description automatically generated">
            <a:extLst>
              <a:ext uri="{FF2B5EF4-FFF2-40B4-BE49-F238E27FC236}">
                <a16:creationId xmlns:a16="http://schemas.microsoft.com/office/drawing/2014/main" id="{A7081BDF-210B-F64D-8BC9-D13A890D03A6}"/>
              </a:ext>
            </a:extLst>
          </p:cNvPr>
          <p:cNvPicPr>
            <a:picLocks noGrp="1" noChangeAspect="1"/>
          </p:cNvPicPr>
          <p:nvPr>
            <p:ph sz="half" idx="2"/>
          </p:nvPr>
        </p:nvPicPr>
        <p:blipFill>
          <a:blip r:embed="rId2"/>
          <a:stretch>
            <a:fillRect/>
          </a:stretch>
        </p:blipFill>
        <p:spPr>
          <a:xfrm>
            <a:off x="6700837" y="2263775"/>
            <a:ext cx="4064000" cy="3048000"/>
          </a:xfrm>
        </p:spPr>
      </p:pic>
    </p:spTree>
    <p:extLst>
      <p:ext uri="{BB962C8B-B14F-4D97-AF65-F5344CB8AC3E}">
        <p14:creationId xmlns:p14="http://schemas.microsoft.com/office/powerpoint/2010/main" val="9788902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886C5-64D3-D041-B94E-D848C2C6489B}"/>
              </a:ext>
            </a:extLst>
          </p:cNvPr>
          <p:cNvSpPr>
            <a:spLocks noGrp="1"/>
          </p:cNvSpPr>
          <p:nvPr>
            <p:ph type="title"/>
          </p:nvPr>
        </p:nvSpPr>
        <p:spPr/>
        <p:txBody>
          <a:bodyPr/>
          <a:lstStyle/>
          <a:p>
            <a:r>
              <a:rPr lang="en-US" cap="none" dirty="0"/>
              <a:t>Arduino board with code for lighting up the LED</a:t>
            </a:r>
          </a:p>
        </p:txBody>
      </p:sp>
      <p:pic>
        <p:nvPicPr>
          <p:cNvPr id="6" name="Content Placeholder 5" descr="A screenshot of a cell phone&#10;&#10;Description automatically generated">
            <a:extLst>
              <a:ext uri="{FF2B5EF4-FFF2-40B4-BE49-F238E27FC236}">
                <a16:creationId xmlns:a16="http://schemas.microsoft.com/office/drawing/2014/main" id="{FF765EF3-086C-E14A-B876-3A7337048E6D}"/>
              </a:ext>
            </a:extLst>
          </p:cNvPr>
          <p:cNvPicPr>
            <a:picLocks noGrp="1" noChangeAspect="1"/>
          </p:cNvPicPr>
          <p:nvPr>
            <p:ph idx="1"/>
          </p:nvPr>
        </p:nvPicPr>
        <p:blipFill>
          <a:blip r:embed="rId2"/>
          <a:stretch>
            <a:fillRect/>
          </a:stretch>
        </p:blipFill>
        <p:spPr>
          <a:xfrm>
            <a:off x="5707063" y="1261269"/>
            <a:ext cx="4686300" cy="3733800"/>
          </a:xfrm>
        </p:spPr>
      </p:pic>
      <p:sp>
        <p:nvSpPr>
          <p:cNvPr id="4" name="Text Placeholder 3">
            <a:extLst>
              <a:ext uri="{FF2B5EF4-FFF2-40B4-BE49-F238E27FC236}">
                <a16:creationId xmlns:a16="http://schemas.microsoft.com/office/drawing/2014/main" id="{410F1432-C570-0D42-B0CA-1F8F611CD18A}"/>
              </a:ext>
            </a:extLst>
          </p:cNvPr>
          <p:cNvSpPr>
            <a:spLocks noGrp="1"/>
          </p:cNvSpPr>
          <p:nvPr>
            <p:ph type="body" sz="half" idx="2"/>
          </p:nvPr>
        </p:nvSpPr>
        <p:spPr/>
        <p:txBody>
          <a:bodyPr/>
          <a:lstStyle/>
          <a:p>
            <a:r>
              <a:rPr lang="en-US" dirty="0"/>
              <a:t>It includes both methods that were mentioned in slide 17</a:t>
            </a:r>
          </a:p>
        </p:txBody>
      </p:sp>
    </p:spTree>
    <p:extLst>
      <p:ext uri="{BB962C8B-B14F-4D97-AF65-F5344CB8AC3E}">
        <p14:creationId xmlns:p14="http://schemas.microsoft.com/office/powerpoint/2010/main" val="1366361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5F17E-BCE3-B14F-9FC0-68E4BEB2A6E7}"/>
              </a:ext>
            </a:extLst>
          </p:cNvPr>
          <p:cNvSpPr>
            <a:spLocks noGrp="1"/>
          </p:cNvSpPr>
          <p:nvPr>
            <p:ph type="title"/>
          </p:nvPr>
        </p:nvSpPr>
        <p:spPr/>
        <p:txBody>
          <a:bodyPr/>
          <a:lstStyle/>
          <a:p>
            <a:pPr algn="ctr"/>
            <a:r>
              <a:rPr lang="en-US" dirty="0"/>
              <a:t>Introduction</a:t>
            </a:r>
          </a:p>
        </p:txBody>
      </p:sp>
      <p:sp>
        <p:nvSpPr>
          <p:cNvPr id="3" name="Content Placeholder 2">
            <a:extLst>
              <a:ext uri="{FF2B5EF4-FFF2-40B4-BE49-F238E27FC236}">
                <a16:creationId xmlns:a16="http://schemas.microsoft.com/office/drawing/2014/main" id="{8A939B12-056B-0F44-9AAF-98F52DE86986}"/>
              </a:ext>
            </a:extLst>
          </p:cNvPr>
          <p:cNvSpPr>
            <a:spLocks noGrp="1"/>
          </p:cNvSpPr>
          <p:nvPr>
            <p:ph idx="1"/>
          </p:nvPr>
        </p:nvSpPr>
        <p:spPr/>
        <p:txBody>
          <a:bodyPr>
            <a:normAutofit/>
          </a:bodyPr>
          <a:lstStyle/>
          <a:p>
            <a:pPr marL="0" indent="0">
              <a:buNone/>
            </a:pPr>
            <a:r>
              <a:rPr lang="en-US" sz="2800" dirty="0">
                <a:latin typeface="Arial" panose="020B0604020202020204" pitchFamily="34" charset="0"/>
                <a:cs typeface="Arial" panose="020B0604020202020204" pitchFamily="34" charset="0"/>
              </a:rPr>
              <a:t>As time goes forward, the number of items that are connected to the internet increases.</a:t>
            </a:r>
            <a:endParaRPr lang="en-US" sz="2800" dirty="0"/>
          </a:p>
        </p:txBody>
      </p:sp>
    </p:spTree>
    <p:extLst>
      <p:ext uri="{BB962C8B-B14F-4D97-AF65-F5344CB8AC3E}">
        <p14:creationId xmlns:p14="http://schemas.microsoft.com/office/powerpoint/2010/main" val="29165082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4E512-EF69-D248-9C73-960FAD193FBE}"/>
              </a:ext>
            </a:extLst>
          </p:cNvPr>
          <p:cNvSpPr>
            <a:spLocks noGrp="1"/>
          </p:cNvSpPr>
          <p:nvPr>
            <p:ph type="title"/>
          </p:nvPr>
        </p:nvSpPr>
        <p:spPr>
          <a:xfrm>
            <a:off x="387373" y="711070"/>
            <a:ext cx="9605635" cy="1059305"/>
          </a:xfrm>
        </p:spPr>
        <p:txBody>
          <a:bodyPr/>
          <a:lstStyle/>
          <a:p>
            <a:r>
              <a:rPr lang="en-US" cap="none" dirty="0"/>
              <a:t>Connecting PC to Arduino board</a:t>
            </a:r>
          </a:p>
        </p:txBody>
      </p:sp>
      <p:sp>
        <p:nvSpPr>
          <p:cNvPr id="3" name="Content Placeholder 2">
            <a:extLst>
              <a:ext uri="{FF2B5EF4-FFF2-40B4-BE49-F238E27FC236}">
                <a16:creationId xmlns:a16="http://schemas.microsoft.com/office/drawing/2014/main" id="{3E51455A-949D-1D4F-B57C-AB9FA057DA59}"/>
              </a:ext>
            </a:extLst>
          </p:cNvPr>
          <p:cNvSpPr>
            <a:spLocks noGrp="1"/>
          </p:cNvSpPr>
          <p:nvPr>
            <p:ph sz="half" idx="1"/>
          </p:nvPr>
        </p:nvSpPr>
        <p:spPr>
          <a:xfrm>
            <a:off x="449489" y="1829843"/>
            <a:ext cx="4645152" cy="3448595"/>
          </a:xfrm>
        </p:spPr>
        <p:txBody>
          <a:bodyPr/>
          <a:lstStyle/>
          <a:p>
            <a:pPr marL="0" indent="0">
              <a:buNone/>
            </a:pPr>
            <a:r>
              <a:rPr lang="en-US" dirty="0"/>
              <a:t>It’s done with the USB to </a:t>
            </a:r>
            <a:r>
              <a:rPr lang="en-US" dirty="0" err="1"/>
              <a:t>microUSB</a:t>
            </a:r>
            <a:r>
              <a:rPr lang="en-US" dirty="0"/>
              <a:t> cable that comes in the IoT kit.  </a:t>
            </a:r>
          </a:p>
          <a:p>
            <a:pPr marL="0" indent="0">
              <a:buNone/>
            </a:pPr>
            <a:r>
              <a:rPr lang="en-US" dirty="0"/>
              <a:t>It best to only connect it when you’re ready to run an Arduino sketch. </a:t>
            </a:r>
          </a:p>
          <a:p>
            <a:pPr marL="0" indent="0">
              <a:buNone/>
            </a:pPr>
            <a:r>
              <a:rPr lang="en-US" dirty="0"/>
              <a:t>Should be disconnected prior to making any changes to circuit connections with the Arduino board.</a:t>
            </a:r>
          </a:p>
        </p:txBody>
      </p:sp>
      <p:pic>
        <p:nvPicPr>
          <p:cNvPr id="6" name="Content Placeholder 5" descr="A circuit board on a table&#10;&#10;Description automatically generated">
            <a:extLst>
              <a:ext uri="{FF2B5EF4-FFF2-40B4-BE49-F238E27FC236}">
                <a16:creationId xmlns:a16="http://schemas.microsoft.com/office/drawing/2014/main" id="{DE244813-9D80-9C4B-A270-D21D79B597E3}"/>
              </a:ext>
            </a:extLst>
          </p:cNvPr>
          <p:cNvPicPr>
            <a:picLocks noGrp="1" noChangeAspect="1"/>
          </p:cNvPicPr>
          <p:nvPr>
            <p:ph sz="half" idx="2"/>
          </p:nvPr>
        </p:nvPicPr>
        <p:blipFill>
          <a:blip r:embed="rId2"/>
          <a:stretch>
            <a:fillRect/>
          </a:stretch>
        </p:blipFill>
        <p:spPr>
          <a:xfrm>
            <a:off x="5737009" y="1530533"/>
            <a:ext cx="4588933" cy="3441700"/>
          </a:xfrm>
        </p:spPr>
      </p:pic>
    </p:spTree>
    <p:extLst>
      <p:ext uri="{BB962C8B-B14F-4D97-AF65-F5344CB8AC3E}">
        <p14:creationId xmlns:p14="http://schemas.microsoft.com/office/powerpoint/2010/main" val="5035734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DDC14-52C4-4F46-9BFC-E4BB9930F340}"/>
              </a:ext>
            </a:extLst>
          </p:cNvPr>
          <p:cNvSpPr>
            <a:spLocks noGrp="1"/>
          </p:cNvSpPr>
          <p:nvPr>
            <p:ph type="title"/>
          </p:nvPr>
        </p:nvSpPr>
        <p:spPr>
          <a:xfrm>
            <a:off x="482351" y="626937"/>
            <a:ext cx="9605635" cy="1059305"/>
          </a:xfrm>
        </p:spPr>
        <p:txBody>
          <a:bodyPr/>
          <a:lstStyle/>
          <a:p>
            <a:r>
              <a:rPr lang="en-US" cap="none" dirty="0"/>
              <a:t>Completed circuit</a:t>
            </a:r>
          </a:p>
        </p:txBody>
      </p:sp>
      <p:sp>
        <p:nvSpPr>
          <p:cNvPr id="3" name="Content Placeholder 2">
            <a:extLst>
              <a:ext uri="{FF2B5EF4-FFF2-40B4-BE49-F238E27FC236}">
                <a16:creationId xmlns:a16="http://schemas.microsoft.com/office/drawing/2014/main" id="{F29814D4-26E5-2A4B-ACF9-6E629C084B9E}"/>
              </a:ext>
            </a:extLst>
          </p:cNvPr>
          <p:cNvSpPr>
            <a:spLocks noGrp="1"/>
          </p:cNvSpPr>
          <p:nvPr>
            <p:ph sz="half" idx="1"/>
          </p:nvPr>
        </p:nvSpPr>
        <p:spPr>
          <a:xfrm>
            <a:off x="482351" y="1883461"/>
            <a:ext cx="4645152" cy="3448595"/>
          </a:xfrm>
        </p:spPr>
        <p:txBody>
          <a:bodyPr/>
          <a:lstStyle/>
          <a:p>
            <a:pPr marL="0" indent="0">
              <a:buNone/>
            </a:pPr>
            <a:r>
              <a:rPr lang="en-US" dirty="0"/>
              <a:t>Here is a picture of the Arduino circuit board when it’s wired up with the breadboard, LED, and 220 Ohm resistor.</a:t>
            </a:r>
          </a:p>
          <a:p>
            <a:pPr marL="0" indent="0">
              <a:buNone/>
            </a:pPr>
            <a:r>
              <a:rPr lang="en-US" dirty="0"/>
              <a:t>Since the LED is lit, the code has been compiled and uploaded to the Arduino.</a:t>
            </a:r>
          </a:p>
        </p:txBody>
      </p:sp>
      <p:pic>
        <p:nvPicPr>
          <p:cNvPr id="6" name="Content Placeholder 5">
            <a:extLst>
              <a:ext uri="{FF2B5EF4-FFF2-40B4-BE49-F238E27FC236}">
                <a16:creationId xmlns:a16="http://schemas.microsoft.com/office/drawing/2014/main" id="{4294070B-2115-F647-9176-AE482D4BA764}"/>
              </a:ext>
            </a:extLst>
          </p:cNvPr>
          <p:cNvPicPr>
            <a:picLocks noGrp="1" noChangeAspect="1"/>
          </p:cNvPicPr>
          <p:nvPr>
            <p:ph sz="half" idx="2"/>
          </p:nvPr>
        </p:nvPicPr>
        <p:blipFill>
          <a:blip r:embed="rId2"/>
          <a:stretch>
            <a:fillRect/>
          </a:stretch>
        </p:blipFill>
        <p:spPr>
          <a:xfrm>
            <a:off x="4981837" y="1166430"/>
            <a:ext cx="4384631" cy="3441700"/>
          </a:xfrm>
        </p:spPr>
      </p:pic>
    </p:spTree>
    <p:extLst>
      <p:ext uri="{BB962C8B-B14F-4D97-AF65-F5344CB8AC3E}">
        <p14:creationId xmlns:p14="http://schemas.microsoft.com/office/powerpoint/2010/main" val="2870634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883B0-8AB5-2B46-B323-E3C04FD63814}"/>
              </a:ext>
            </a:extLst>
          </p:cNvPr>
          <p:cNvSpPr>
            <a:spLocks noGrp="1"/>
          </p:cNvSpPr>
          <p:nvPr>
            <p:ph type="title"/>
          </p:nvPr>
        </p:nvSpPr>
        <p:spPr>
          <a:xfrm>
            <a:off x="1135062" y="-131756"/>
            <a:ext cx="3273099" cy="2247117"/>
          </a:xfrm>
        </p:spPr>
        <p:txBody>
          <a:bodyPr>
            <a:normAutofit/>
          </a:bodyPr>
          <a:lstStyle/>
          <a:p>
            <a:r>
              <a:rPr lang="en-US" sz="4000" spc="300" dirty="0"/>
              <a:t>PIR </a:t>
            </a:r>
            <a:r>
              <a:rPr lang="en-US" sz="4000" cap="none" spc="300" dirty="0"/>
              <a:t>Sensor</a:t>
            </a:r>
            <a:endParaRPr lang="en-US" sz="4000" spc="300" dirty="0"/>
          </a:p>
        </p:txBody>
      </p:sp>
      <p:pic>
        <p:nvPicPr>
          <p:cNvPr id="6" name="Content Placeholder 5" descr="A picture containing toy, small, table, sitting&#10;&#10;Description automatically generated">
            <a:extLst>
              <a:ext uri="{FF2B5EF4-FFF2-40B4-BE49-F238E27FC236}">
                <a16:creationId xmlns:a16="http://schemas.microsoft.com/office/drawing/2014/main" id="{C1BF3CB1-BF70-5E4E-A52A-146E403CDF2C}"/>
              </a:ext>
            </a:extLst>
          </p:cNvPr>
          <p:cNvPicPr>
            <a:picLocks noGrp="1" noChangeAspect="1"/>
          </p:cNvPicPr>
          <p:nvPr>
            <p:ph idx="1"/>
          </p:nvPr>
        </p:nvPicPr>
        <p:blipFill>
          <a:blip r:embed="rId2"/>
          <a:stretch>
            <a:fillRect/>
          </a:stretch>
        </p:blipFill>
        <p:spPr>
          <a:xfrm>
            <a:off x="5043488" y="991802"/>
            <a:ext cx="6013450" cy="4510087"/>
          </a:xfrm>
        </p:spPr>
      </p:pic>
      <p:sp>
        <p:nvSpPr>
          <p:cNvPr id="4" name="Text Placeholder 3">
            <a:extLst>
              <a:ext uri="{FF2B5EF4-FFF2-40B4-BE49-F238E27FC236}">
                <a16:creationId xmlns:a16="http://schemas.microsoft.com/office/drawing/2014/main" id="{F4F39A00-6114-3748-A782-7D2291B1A461}"/>
              </a:ext>
            </a:extLst>
          </p:cNvPr>
          <p:cNvSpPr>
            <a:spLocks noGrp="1"/>
          </p:cNvSpPr>
          <p:nvPr>
            <p:ph type="body" sz="half" idx="2"/>
          </p:nvPr>
        </p:nvSpPr>
        <p:spPr>
          <a:xfrm>
            <a:off x="1135062" y="2607613"/>
            <a:ext cx="3275013" cy="2248181"/>
          </a:xfrm>
        </p:spPr>
        <p:txBody>
          <a:bodyPr>
            <a:noAutofit/>
          </a:bodyPr>
          <a:lstStyle/>
          <a:p>
            <a:r>
              <a:rPr lang="en-US" sz="2000" dirty="0"/>
              <a:t>Whereas the Arduino board does the processing and the LED is the output, the PIR sensor (passive infrared sensor) is the input to the Home Security Sensor.</a:t>
            </a:r>
          </a:p>
          <a:p>
            <a:endParaRPr lang="en-US" sz="1400" dirty="0"/>
          </a:p>
        </p:txBody>
      </p:sp>
    </p:spTree>
    <p:extLst>
      <p:ext uri="{BB962C8B-B14F-4D97-AF65-F5344CB8AC3E}">
        <p14:creationId xmlns:p14="http://schemas.microsoft.com/office/powerpoint/2010/main" val="35251499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95929-E8CB-CC4B-85A9-9D9BC1430F69}"/>
              </a:ext>
            </a:extLst>
          </p:cNvPr>
          <p:cNvSpPr>
            <a:spLocks noGrp="1"/>
          </p:cNvSpPr>
          <p:nvPr>
            <p:ph type="title"/>
          </p:nvPr>
        </p:nvSpPr>
        <p:spPr>
          <a:xfrm>
            <a:off x="1446585" y="201096"/>
            <a:ext cx="3273099" cy="2247117"/>
          </a:xfrm>
        </p:spPr>
        <p:txBody>
          <a:bodyPr>
            <a:normAutofit/>
          </a:bodyPr>
          <a:lstStyle/>
          <a:p>
            <a:r>
              <a:rPr lang="en-US" sz="3200" cap="none" dirty="0"/>
              <a:t>Connecting PIR sensor to Arduino circuit</a:t>
            </a:r>
          </a:p>
        </p:txBody>
      </p:sp>
      <p:sp>
        <p:nvSpPr>
          <p:cNvPr id="4" name="Text Placeholder 3">
            <a:extLst>
              <a:ext uri="{FF2B5EF4-FFF2-40B4-BE49-F238E27FC236}">
                <a16:creationId xmlns:a16="http://schemas.microsoft.com/office/drawing/2014/main" id="{0846D340-6928-ED4E-8D60-5DC44DDE0FA6}"/>
              </a:ext>
            </a:extLst>
          </p:cNvPr>
          <p:cNvSpPr>
            <a:spLocks noGrp="1"/>
          </p:cNvSpPr>
          <p:nvPr>
            <p:ph type="body" sz="half" idx="2"/>
          </p:nvPr>
        </p:nvSpPr>
        <p:spPr/>
        <p:txBody>
          <a:bodyPr>
            <a:normAutofit lnSpcReduction="10000"/>
          </a:bodyPr>
          <a:lstStyle/>
          <a:p>
            <a:r>
              <a:rPr lang="en-US" dirty="0"/>
              <a:t>Connected GND part of PIR sensor to ground on </a:t>
            </a:r>
            <a:r>
              <a:rPr lang="en-US" dirty="0" err="1"/>
              <a:t>Megaboard</a:t>
            </a:r>
            <a:r>
              <a:rPr lang="en-US" dirty="0"/>
              <a:t>.  Center pin of PIR sensor (digital OUT) to pin 8 on the Arduino board.  +5V on PIR sensor to 5V on </a:t>
            </a:r>
            <a:r>
              <a:rPr lang="en-US" dirty="0" err="1"/>
              <a:t>Megaboard</a:t>
            </a:r>
            <a:r>
              <a:rPr lang="en-US" dirty="0"/>
              <a:t>.</a:t>
            </a:r>
          </a:p>
          <a:p>
            <a:r>
              <a:rPr lang="en-US" dirty="0"/>
              <a:t>Pin 7 of the Arduino board to the long (anode, positive) leg of the LED.</a:t>
            </a:r>
          </a:p>
          <a:p>
            <a:endParaRPr lang="en-US" dirty="0"/>
          </a:p>
        </p:txBody>
      </p:sp>
      <p:pic>
        <p:nvPicPr>
          <p:cNvPr id="10" name="Content Placeholder 9" descr="A circuit board&#10;&#10;Description automatically generated">
            <a:extLst>
              <a:ext uri="{FF2B5EF4-FFF2-40B4-BE49-F238E27FC236}">
                <a16:creationId xmlns:a16="http://schemas.microsoft.com/office/drawing/2014/main" id="{691F2D94-ABF7-7743-B2C1-B5C24EB06E4B}"/>
              </a:ext>
            </a:extLst>
          </p:cNvPr>
          <p:cNvPicPr>
            <a:picLocks noGrp="1" noChangeAspect="1"/>
          </p:cNvPicPr>
          <p:nvPr>
            <p:ph idx="1"/>
          </p:nvPr>
        </p:nvPicPr>
        <p:blipFill>
          <a:blip r:embed="rId2"/>
          <a:stretch>
            <a:fillRect/>
          </a:stretch>
        </p:blipFill>
        <p:spPr>
          <a:xfrm>
            <a:off x="5122863" y="1153319"/>
            <a:ext cx="5854700" cy="3949700"/>
          </a:xfrm>
        </p:spPr>
      </p:pic>
    </p:spTree>
    <p:extLst>
      <p:ext uri="{BB962C8B-B14F-4D97-AF65-F5344CB8AC3E}">
        <p14:creationId xmlns:p14="http://schemas.microsoft.com/office/powerpoint/2010/main" val="35443655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04BFF-7080-6E49-884D-2480D14A0402}"/>
              </a:ext>
            </a:extLst>
          </p:cNvPr>
          <p:cNvSpPr>
            <a:spLocks noGrp="1"/>
          </p:cNvSpPr>
          <p:nvPr>
            <p:ph type="title"/>
          </p:nvPr>
        </p:nvSpPr>
        <p:spPr>
          <a:xfrm>
            <a:off x="3436279" y="1174166"/>
            <a:ext cx="9605635" cy="1059305"/>
          </a:xfrm>
        </p:spPr>
        <p:txBody>
          <a:bodyPr/>
          <a:lstStyle/>
          <a:p>
            <a:r>
              <a:rPr lang="en-US" cap="none" dirty="0"/>
              <a:t>Updated code for PIR sensor</a:t>
            </a:r>
          </a:p>
        </p:txBody>
      </p:sp>
      <p:sp>
        <p:nvSpPr>
          <p:cNvPr id="3" name="Content Placeholder 2">
            <a:extLst>
              <a:ext uri="{FF2B5EF4-FFF2-40B4-BE49-F238E27FC236}">
                <a16:creationId xmlns:a16="http://schemas.microsoft.com/office/drawing/2014/main" id="{A0B1F77A-D783-9043-9D26-606928C6857E}"/>
              </a:ext>
            </a:extLst>
          </p:cNvPr>
          <p:cNvSpPr>
            <a:spLocks noGrp="1"/>
          </p:cNvSpPr>
          <p:nvPr>
            <p:ph sz="half" idx="1"/>
          </p:nvPr>
        </p:nvSpPr>
        <p:spPr>
          <a:xfrm>
            <a:off x="1606882" y="2934070"/>
            <a:ext cx="4645152" cy="3448595"/>
          </a:xfrm>
        </p:spPr>
        <p:txBody>
          <a:bodyPr/>
          <a:lstStyle/>
          <a:p>
            <a:pPr marL="0" indent="0">
              <a:buNone/>
            </a:pPr>
            <a:r>
              <a:rPr lang="en-US" dirty="0"/>
              <a:t>Variables were declared to use pins 7 and 8 as the output and inputs pins respectively in the updated code.</a:t>
            </a:r>
          </a:p>
        </p:txBody>
      </p:sp>
      <p:sp>
        <p:nvSpPr>
          <p:cNvPr id="4" name="Content Placeholder 3">
            <a:extLst>
              <a:ext uri="{FF2B5EF4-FFF2-40B4-BE49-F238E27FC236}">
                <a16:creationId xmlns:a16="http://schemas.microsoft.com/office/drawing/2014/main" id="{0BEDF481-47FB-0B40-AE6F-4EC365939808}"/>
              </a:ext>
            </a:extLst>
          </p:cNvPr>
          <p:cNvSpPr>
            <a:spLocks noGrp="1"/>
          </p:cNvSpPr>
          <p:nvPr>
            <p:ph sz="half" idx="2"/>
          </p:nvPr>
        </p:nvSpPr>
        <p:spPr/>
        <p:txBody>
          <a:bodyPr/>
          <a:lstStyle/>
          <a:p>
            <a:pPr marL="0" indent="0">
              <a:buNone/>
            </a:pPr>
            <a:r>
              <a:rPr lang="en-US" b="1" i="1" dirty="0"/>
              <a:t>//declare variables </a:t>
            </a:r>
            <a:endParaRPr lang="en-US" dirty="0"/>
          </a:p>
          <a:p>
            <a:pPr marL="0" indent="0">
              <a:buNone/>
            </a:pPr>
            <a:r>
              <a:rPr lang="en-US" b="1" i="1" dirty="0"/>
              <a:t>int </a:t>
            </a:r>
            <a:r>
              <a:rPr lang="en-US" b="1" i="1" dirty="0" err="1"/>
              <a:t>LEDPin</a:t>
            </a:r>
            <a:r>
              <a:rPr lang="en-US" b="1" i="1" dirty="0"/>
              <a:t> = 7;                // choose the pin for the LED</a:t>
            </a:r>
            <a:endParaRPr lang="en-US" dirty="0"/>
          </a:p>
          <a:p>
            <a:pPr marL="0" indent="0">
              <a:buNone/>
            </a:pPr>
            <a:r>
              <a:rPr lang="en-US" b="1" i="1" dirty="0"/>
              <a:t>int </a:t>
            </a:r>
            <a:r>
              <a:rPr lang="en-US" b="1" i="1" dirty="0" err="1"/>
              <a:t>inputPin</a:t>
            </a:r>
            <a:r>
              <a:rPr lang="en-US" b="1" i="1" dirty="0"/>
              <a:t> = 8;              // choose the input pin (for PIR sensor)</a:t>
            </a:r>
            <a:endParaRPr lang="en-US" dirty="0"/>
          </a:p>
          <a:p>
            <a:pPr marL="0" indent="0">
              <a:buNone/>
            </a:pPr>
            <a:r>
              <a:rPr lang="en-US" b="1" i="1" dirty="0"/>
              <a:t>int </a:t>
            </a:r>
            <a:r>
              <a:rPr lang="en-US" b="1" i="1" dirty="0" err="1"/>
              <a:t>val</a:t>
            </a:r>
            <a:r>
              <a:rPr lang="en-US" b="1" i="1" dirty="0"/>
              <a:t> = 0;                   // variable for reading the input pin status</a:t>
            </a:r>
            <a:endParaRPr lang="en-US" dirty="0"/>
          </a:p>
          <a:p>
            <a:pPr marL="0" indent="0">
              <a:buNone/>
            </a:pPr>
            <a:endParaRPr lang="en-US" dirty="0"/>
          </a:p>
        </p:txBody>
      </p:sp>
    </p:spTree>
    <p:extLst>
      <p:ext uri="{BB962C8B-B14F-4D97-AF65-F5344CB8AC3E}">
        <p14:creationId xmlns:p14="http://schemas.microsoft.com/office/powerpoint/2010/main" val="16967664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38A16-C635-0040-82D9-126A5746A5D3}"/>
              </a:ext>
            </a:extLst>
          </p:cNvPr>
          <p:cNvSpPr>
            <a:spLocks noGrp="1"/>
          </p:cNvSpPr>
          <p:nvPr>
            <p:ph type="title"/>
          </p:nvPr>
        </p:nvSpPr>
        <p:spPr/>
        <p:txBody>
          <a:bodyPr/>
          <a:lstStyle/>
          <a:p>
            <a:r>
              <a:rPr lang="en-US" cap="none" dirty="0"/>
              <a:t>Updated code for PIR sensor (Continued)</a:t>
            </a:r>
            <a:endParaRPr lang="en-US" dirty="0"/>
          </a:p>
        </p:txBody>
      </p:sp>
      <p:sp>
        <p:nvSpPr>
          <p:cNvPr id="3" name="Content Placeholder 2">
            <a:extLst>
              <a:ext uri="{FF2B5EF4-FFF2-40B4-BE49-F238E27FC236}">
                <a16:creationId xmlns:a16="http://schemas.microsoft.com/office/drawing/2014/main" id="{0091AB64-E4F9-FF45-AD5B-7F09D9230AE3}"/>
              </a:ext>
            </a:extLst>
          </p:cNvPr>
          <p:cNvSpPr>
            <a:spLocks noGrp="1"/>
          </p:cNvSpPr>
          <p:nvPr>
            <p:ph sz="half" idx="1"/>
          </p:nvPr>
        </p:nvSpPr>
        <p:spPr/>
        <p:txBody>
          <a:bodyPr>
            <a:normAutofit lnSpcReduction="10000"/>
          </a:bodyPr>
          <a:lstStyle/>
          <a:p>
            <a:pPr marL="0" indent="0">
              <a:buNone/>
            </a:pPr>
            <a:r>
              <a:rPr lang="en-US" dirty="0"/>
              <a:t>Assigned the variables for pins 7 &amp; 8 as input and output.</a:t>
            </a:r>
          </a:p>
          <a:p>
            <a:pPr marL="0" indent="0">
              <a:buNone/>
            </a:pPr>
            <a:endParaRPr lang="en-US" dirty="0"/>
          </a:p>
          <a:p>
            <a:pPr marL="0" indent="0">
              <a:buNone/>
            </a:pPr>
            <a:r>
              <a:rPr lang="en-US" dirty="0"/>
              <a:t>As it reads in the comments, the setup function only runs once.</a:t>
            </a:r>
          </a:p>
          <a:p>
            <a:pPr marL="0" indent="0">
              <a:buNone/>
            </a:pPr>
            <a:endParaRPr lang="en-US" dirty="0"/>
          </a:p>
          <a:p>
            <a:pPr marL="0" indent="0">
              <a:buNone/>
            </a:pPr>
            <a:r>
              <a:rPr lang="en-US" dirty="0"/>
              <a:t>As for the function that comes afterwards, it’s a different story.</a:t>
            </a:r>
          </a:p>
        </p:txBody>
      </p:sp>
      <p:sp>
        <p:nvSpPr>
          <p:cNvPr id="4" name="Content Placeholder 3">
            <a:extLst>
              <a:ext uri="{FF2B5EF4-FFF2-40B4-BE49-F238E27FC236}">
                <a16:creationId xmlns:a16="http://schemas.microsoft.com/office/drawing/2014/main" id="{17BD8F3B-9A21-7243-8D88-CDE70BB1166C}"/>
              </a:ext>
            </a:extLst>
          </p:cNvPr>
          <p:cNvSpPr>
            <a:spLocks noGrp="1"/>
          </p:cNvSpPr>
          <p:nvPr>
            <p:ph sz="half" idx="2"/>
          </p:nvPr>
        </p:nvSpPr>
        <p:spPr/>
        <p:txBody>
          <a:bodyPr>
            <a:normAutofit lnSpcReduction="10000"/>
          </a:bodyPr>
          <a:lstStyle/>
          <a:p>
            <a:pPr marL="0" indent="0">
              <a:buNone/>
            </a:pPr>
            <a:r>
              <a:rPr lang="en-US" b="1" i="1" dirty="0"/>
              <a:t>// the setup function runs once when you press reset or power the board</a:t>
            </a:r>
            <a:endParaRPr lang="en-US" dirty="0"/>
          </a:p>
          <a:p>
            <a:pPr marL="0" indent="0">
              <a:buNone/>
            </a:pPr>
            <a:r>
              <a:rPr lang="en-US" b="1" i="1" dirty="0"/>
              <a:t>void setup() { </a:t>
            </a:r>
            <a:endParaRPr lang="en-US" dirty="0"/>
          </a:p>
          <a:p>
            <a:pPr marL="0" indent="0">
              <a:buNone/>
            </a:pPr>
            <a:r>
              <a:rPr lang="en-US" b="1" i="1" dirty="0"/>
              <a:t>  </a:t>
            </a:r>
            <a:r>
              <a:rPr lang="en-US" b="1" i="1" dirty="0" err="1"/>
              <a:t>pinMode</a:t>
            </a:r>
            <a:r>
              <a:rPr lang="en-US" b="1" i="1" dirty="0"/>
              <a:t>(</a:t>
            </a:r>
            <a:r>
              <a:rPr lang="en-US" b="1" i="1" dirty="0" err="1"/>
              <a:t>LEDPin</a:t>
            </a:r>
            <a:r>
              <a:rPr lang="en-US" b="1" i="1" dirty="0"/>
              <a:t>, OUTPUT);      // declare LED as output</a:t>
            </a:r>
            <a:endParaRPr lang="en-US" dirty="0"/>
          </a:p>
          <a:p>
            <a:pPr marL="0" indent="0">
              <a:buNone/>
            </a:pPr>
            <a:r>
              <a:rPr lang="en-US" b="1" i="1" dirty="0"/>
              <a:t>  </a:t>
            </a:r>
            <a:r>
              <a:rPr lang="en-US" b="1" i="1" dirty="0" err="1"/>
              <a:t>pinMode</a:t>
            </a:r>
            <a:r>
              <a:rPr lang="en-US" b="1" i="1" dirty="0"/>
              <a:t>(</a:t>
            </a:r>
            <a:r>
              <a:rPr lang="en-US" b="1" i="1" dirty="0" err="1"/>
              <a:t>inputPin</a:t>
            </a:r>
            <a:r>
              <a:rPr lang="en-US" b="1" i="1" dirty="0"/>
              <a:t>, INPUT);     // declare sensor as input</a:t>
            </a:r>
            <a:endParaRPr lang="en-US" dirty="0"/>
          </a:p>
          <a:p>
            <a:pPr marL="0" indent="0">
              <a:buNone/>
            </a:pPr>
            <a:r>
              <a:rPr lang="en-US" b="1" i="1" dirty="0"/>
              <a:t>}</a:t>
            </a:r>
            <a:endParaRPr lang="en-US" dirty="0"/>
          </a:p>
          <a:p>
            <a:endParaRPr lang="en-US" dirty="0"/>
          </a:p>
        </p:txBody>
      </p:sp>
    </p:spTree>
    <p:extLst>
      <p:ext uri="{BB962C8B-B14F-4D97-AF65-F5344CB8AC3E}">
        <p14:creationId xmlns:p14="http://schemas.microsoft.com/office/powerpoint/2010/main" val="19806301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B62FC-7C5F-9949-A780-0B5E82024EBB}"/>
              </a:ext>
            </a:extLst>
          </p:cNvPr>
          <p:cNvSpPr>
            <a:spLocks noGrp="1"/>
          </p:cNvSpPr>
          <p:nvPr>
            <p:ph type="title"/>
          </p:nvPr>
        </p:nvSpPr>
        <p:spPr/>
        <p:txBody>
          <a:bodyPr/>
          <a:lstStyle/>
          <a:p>
            <a:r>
              <a:rPr lang="en-US" cap="none" dirty="0"/>
              <a:t>Updated code for PIR sensor (Continued)</a:t>
            </a:r>
            <a:endParaRPr lang="en-US" dirty="0"/>
          </a:p>
        </p:txBody>
      </p:sp>
      <p:sp>
        <p:nvSpPr>
          <p:cNvPr id="3" name="Content Placeholder 2">
            <a:extLst>
              <a:ext uri="{FF2B5EF4-FFF2-40B4-BE49-F238E27FC236}">
                <a16:creationId xmlns:a16="http://schemas.microsoft.com/office/drawing/2014/main" id="{57F8DE05-1145-7C43-82A9-866A741DE7DD}"/>
              </a:ext>
            </a:extLst>
          </p:cNvPr>
          <p:cNvSpPr>
            <a:spLocks noGrp="1"/>
          </p:cNvSpPr>
          <p:nvPr>
            <p:ph sz="half" idx="1"/>
          </p:nvPr>
        </p:nvSpPr>
        <p:spPr>
          <a:xfrm>
            <a:off x="498973" y="2239045"/>
            <a:ext cx="4645152" cy="3448595"/>
          </a:xfrm>
        </p:spPr>
        <p:txBody>
          <a:bodyPr>
            <a:normAutofit fontScale="77500" lnSpcReduction="20000"/>
          </a:bodyPr>
          <a:lstStyle/>
          <a:p>
            <a:pPr marL="0" indent="0">
              <a:buNone/>
            </a:pPr>
            <a:r>
              <a:rPr lang="en-US" sz="2400" dirty="0"/>
              <a:t>The part of the code that keeps the LED constantly lit while motion has been detected.</a:t>
            </a:r>
          </a:p>
          <a:p>
            <a:pPr marL="0" indent="0">
              <a:buNone/>
            </a:pPr>
            <a:endParaRPr lang="en-US" sz="2400" dirty="0"/>
          </a:p>
          <a:p>
            <a:pPr marL="0" indent="0">
              <a:buNone/>
            </a:pPr>
            <a:r>
              <a:rPr lang="en-US" sz="2400" dirty="0"/>
              <a:t>“Over and over again” means more than one time.  It means until the end of infinity</a:t>
            </a:r>
          </a:p>
        </p:txBody>
      </p:sp>
      <p:sp>
        <p:nvSpPr>
          <p:cNvPr id="4" name="Content Placeholder 3">
            <a:extLst>
              <a:ext uri="{FF2B5EF4-FFF2-40B4-BE49-F238E27FC236}">
                <a16:creationId xmlns:a16="http://schemas.microsoft.com/office/drawing/2014/main" id="{C7FD8905-AB53-6B4F-A5DB-353896E328AC}"/>
              </a:ext>
            </a:extLst>
          </p:cNvPr>
          <p:cNvSpPr>
            <a:spLocks noGrp="1"/>
          </p:cNvSpPr>
          <p:nvPr>
            <p:ph sz="half" idx="2"/>
          </p:nvPr>
        </p:nvSpPr>
        <p:spPr>
          <a:xfrm>
            <a:off x="5641777" y="1927402"/>
            <a:ext cx="4645152" cy="3441520"/>
          </a:xfrm>
        </p:spPr>
        <p:txBody>
          <a:bodyPr>
            <a:normAutofit fontScale="77500" lnSpcReduction="20000"/>
          </a:bodyPr>
          <a:lstStyle/>
          <a:p>
            <a:pPr marL="0" indent="0">
              <a:buNone/>
            </a:pPr>
            <a:r>
              <a:rPr lang="en-US" b="1" i="1" dirty="0"/>
              <a:t>// the loop function runs over and over again forever</a:t>
            </a:r>
            <a:endParaRPr lang="en-US" dirty="0"/>
          </a:p>
          <a:p>
            <a:pPr marL="0" indent="0">
              <a:buNone/>
            </a:pPr>
            <a:r>
              <a:rPr lang="en-US" b="1" i="1" dirty="0"/>
              <a:t>void loop(){</a:t>
            </a:r>
            <a:endParaRPr lang="en-US" dirty="0"/>
          </a:p>
          <a:p>
            <a:pPr marL="0" indent="0">
              <a:buNone/>
            </a:pPr>
            <a:r>
              <a:rPr lang="en-US" b="1" i="1" dirty="0"/>
              <a:t>   </a:t>
            </a:r>
            <a:r>
              <a:rPr lang="en-US" b="1" i="1" dirty="0" err="1"/>
              <a:t>val</a:t>
            </a:r>
            <a:r>
              <a:rPr lang="en-US" b="1" i="1" dirty="0"/>
              <a:t> = </a:t>
            </a:r>
            <a:r>
              <a:rPr lang="en-US" b="1" i="1" dirty="0" err="1"/>
              <a:t>digitalRead</a:t>
            </a:r>
            <a:r>
              <a:rPr lang="en-US" b="1" i="1" dirty="0"/>
              <a:t>(</a:t>
            </a:r>
            <a:r>
              <a:rPr lang="en-US" b="1" i="1" dirty="0" err="1"/>
              <a:t>inputPin</a:t>
            </a:r>
            <a:r>
              <a:rPr lang="en-US" b="1" i="1" dirty="0"/>
              <a:t>);  // read input value</a:t>
            </a:r>
            <a:endParaRPr lang="en-US" dirty="0"/>
          </a:p>
          <a:p>
            <a:pPr marL="0" indent="0">
              <a:buNone/>
            </a:pPr>
            <a:r>
              <a:rPr lang="en-US" b="1" i="1" dirty="0"/>
              <a:t>   if (</a:t>
            </a:r>
            <a:r>
              <a:rPr lang="en-US" b="1" i="1" dirty="0" err="1"/>
              <a:t>val</a:t>
            </a:r>
            <a:r>
              <a:rPr lang="en-US" b="1" i="1" dirty="0"/>
              <a:t> == HIGH)              // check if the input is HIGH</a:t>
            </a:r>
            <a:endParaRPr lang="en-US" dirty="0"/>
          </a:p>
          <a:p>
            <a:pPr marL="0" indent="0">
              <a:buNone/>
            </a:pPr>
            <a:r>
              <a:rPr lang="en-US" b="1" i="1" dirty="0"/>
              <a:t>    </a:t>
            </a:r>
            <a:r>
              <a:rPr lang="en-US" b="1" i="1" dirty="0" err="1"/>
              <a:t>digitalWrite</a:t>
            </a:r>
            <a:r>
              <a:rPr lang="en-US" b="1" i="1" dirty="0"/>
              <a:t>(</a:t>
            </a:r>
            <a:r>
              <a:rPr lang="en-US" b="1" i="1" dirty="0" err="1"/>
              <a:t>LEDPin</a:t>
            </a:r>
            <a:r>
              <a:rPr lang="en-US" b="1" i="1" dirty="0"/>
              <a:t>, HIGH);  // turn LED ON </a:t>
            </a:r>
            <a:endParaRPr lang="en-US" dirty="0"/>
          </a:p>
          <a:p>
            <a:pPr marL="0" indent="0">
              <a:buNone/>
            </a:pPr>
            <a:r>
              <a:rPr lang="en-US" b="1" i="1" dirty="0"/>
              <a:t>   else </a:t>
            </a:r>
            <a:endParaRPr lang="en-US" dirty="0"/>
          </a:p>
          <a:p>
            <a:pPr marL="0" indent="0">
              <a:buNone/>
            </a:pPr>
            <a:r>
              <a:rPr lang="en-US" b="1" i="1" dirty="0"/>
              <a:t>     </a:t>
            </a:r>
            <a:r>
              <a:rPr lang="en-US" b="1" i="1" dirty="0" err="1"/>
              <a:t>digitalWrite</a:t>
            </a:r>
            <a:r>
              <a:rPr lang="en-US" b="1" i="1" dirty="0"/>
              <a:t>(</a:t>
            </a:r>
            <a:r>
              <a:rPr lang="en-US" b="1" i="1" dirty="0" err="1"/>
              <a:t>LEDPin</a:t>
            </a:r>
            <a:r>
              <a:rPr lang="en-US" b="1" i="1" dirty="0"/>
              <a:t>, LOW); // turn LED OFF  </a:t>
            </a:r>
            <a:endParaRPr lang="en-US" dirty="0"/>
          </a:p>
          <a:p>
            <a:pPr marL="0" indent="0">
              <a:buNone/>
            </a:pPr>
            <a:r>
              <a:rPr lang="en-US" b="1" i="1" dirty="0"/>
              <a:t>}</a:t>
            </a:r>
            <a:endParaRPr lang="en-US" dirty="0"/>
          </a:p>
          <a:p>
            <a:endParaRPr lang="en-US" dirty="0"/>
          </a:p>
        </p:txBody>
      </p:sp>
    </p:spTree>
    <p:extLst>
      <p:ext uri="{BB962C8B-B14F-4D97-AF65-F5344CB8AC3E}">
        <p14:creationId xmlns:p14="http://schemas.microsoft.com/office/powerpoint/2010/main" val="20329515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D7E9D-4AEE-2E4C-BF1B-CA93A8831BF5}"/>
              </a:ext>
            </a:extLst>
          </p:cNvPr>
          <p:cNvSpPr>
            <a:spLocks noGrp="1"/>
          </p:cNvSpPr>
          <p:nvPr>
            <p:ph type="title"/>
          </p:nvPr>
        </p:nvSpPr>
        <p:spPr/>
        <p:txBody>
          <a:bodyPr/>
          <a:lstStyle/>
          <a:p>
            <a:r>
              <a:rPr lang="en-US" cap="none" dirty="0"/>
              <a:t>Completed circuit with LED and PIR sensor</a:t>
            </a:r>
          </a:p>
        </p:txBody>
      </p:sp>
      <p:sp>
        <p:nvSpPr>
          <p:cNvPr id="3" name="Content Placeholder 2">
            <a:extLst>
              <a:ext uri="{FF2B5EF4-FFF2-40B4-BE49-F238E27FC236}">
                <a16:creationId xmlns:a16="http://schemas.microsoft.com/office/drawing/2014/main" id="{36446644-E0BC-644D-9541-E54447577CBC}"/>
              </a:ext>
            </a:extLst>
          </p:cNvPr>
          <p:cNvSpPr>
            <a:spLocks noGrp="1"/>
          </p:cNvSpPr>
          <p:nvPr>
            <p:ph sz="half" idx="1"/>
          </p:nvPr>
        </p:nvSpPr>
        <p:spPr/>
        <p:txBody>
          <a:bodyPr/>
          <a:lstStyle/>
          <a:p>
            <a:pPr marL="0" indent="0">
              <a:buNone/>
            </a:pPr>
            <a:r>
              <a:rPr lang="en-US" dirty="0"/>
              <a:t>Completed Circuit with PIR Sensor and LED</a:t>
            </a:r>
          </a:p>
          <a:p>
            <a:pPr marL="0" indent="0">
              <a:buNone/>
            </a:pPr>
            <a:endParaRPr lang="en-US" dirty="0"/>
          </a:p>
          <a:p>
            <a:pPr marL="0" indent="0">
              <a:buNone/>
            </a:pPr>
            <a:r>
              <a:rPr lang="en-US" dirty="0"/>
              <a:t>Upon reaching for the PIR sensor with the hand, it causes the LED to flash.</a:t>
            </a:r>
          </a:p>
        </p:txBody>
      </p:sp>
      <p:pic>
        <p:nvPicPr>
          <p:cNvPr id="6" name="Content Placeholder 5">
            <a:extLst>
              <a:ext uri="{FF2B5EF4-FFF2-40B4-BE49-F238E27FC236}">
                <a16:creationId xmlns:a16="http://schemas.microsoft.com/office/drawing/2014/main" id="{322C8904-9D7E-7445-B6F5-6272D1D0B3CC}"/>
              </a:ext>
            </a:extLst>
          </p:cNvPr>
          <p:cNvPicPr>
            <a:picLocks noGrp="1" noChangeAspect="1"/>
          </p:cNvPicPr>
          <p:nvPr>
            <p:ph sz="half" idx="2"/>
          </p:nvPr>
        </p:nvPicPr>
        <p:blipFill>
          <a:blip r:embed="rId2"/>
          <a:stretch>
            <a:fillRect/>
          </a:stretch>
        </p:blipFill>
        <p:spPr>
          <a:xfrm>
            <a:off x="6545840" y="2017713"/>
            <a:ext cx="4380345" cy="3441700"/>
          </a:xfrm>
        </p:spPr>
      </p:pic>
    </p:spTree>
    <p:extLst>
      <p:ext uri="{BB962C8B-B14F-4D97-AF65-F5344CB8AC3E}">
        <p14:creationId xmlns:p14="http://schemas.microsoft.com/office/powerpoint/2010/main" val="22620360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AA491-CD3D-1E46-B1F7-7D230CBC9AD8}"/>
              </a:ext>
            </a:extLst>
          </p:cNvPr>
          <p:cNvSpPr>
            <a:spLocks noGrp="1"/>
          </p:cNvSpPr>
          <p:nvPr>
            <p:ph type="title"/>
          </p:nvPr>
        </p:nvSpPr>
        <p:spPr>
          <a:xfrm>
            <a:off x="1326803" y="681797"/>
            <a:ext cx="9605635" cy="1059305"/>
          </a:xfrm>
        </p:spPr>
        <p:txBody>
          <a:bodyPr/>
          <a:lstStyle/>
          <a:p>
            <a:r>
              <a:rPr lang="en-US" cap="none" dirty="0"/>
              <a:t>Substituted buzzer for LED to make an audible alarm</a:t>
            </a:r>
          </a:p>
        </p:txBody>
      </p:sp>
      <p:sp>
        <p:nvSpPr>
          <p:cNvPr id="3" name="Content Placeholder 2">
            <a:extLst>
              <a:ext uri="{FF2B5EF4-FFF2-40B4-BE49-F238E27FC236}">
                <a16:creationId xmlns:a16="http://schemas.microsoft.com/office/drawing/2014/main" id="{383EEF5D-1DAF-414A-9635-520EADB3361A}"/>
              </a:ext>
            </a:extLst>
          </p:cNvPr>
          <p:cNvSpPr>
            <a:spLocks noGrp="1"/>
          </p:cNvSpPr>
          <p:nvPr>
            <p:ph sz="half" idx="1"/>
          </p:nvPr>
        </p:nvSpPr>
        <p:spPr/>
        <p:txBody>
          <a:bodyPr/>
          <a:lstStyle/>
          <a:p>
            <a:pPr marL="0" indent="0">
              <a:buNone/>
            </a:pPr>
            <a:r>
              <a:rPr lang="en-US" dirty="0"/>
              <a:t>Trading out the LED for the buzzer changes the visible alarm into an audible alarm</a:t>
            </a:r>
          </a:p>
        </p:txBody>
      </p:sp>
      <p:pic>
        <p:nvPicPr>
          <p:cNvPr id="6" name="Content Placeholder 5">
            <a:extLst>
              <a:ext uri="{FF2B5EF4-FFF2-40B4-BE49-F238E27FC236}">
                <a16:creationId xmlns:a16="http://schemas.microsoft.com/office/drawing/2014/main" id="{880A0874-2C52-B545-8EB7-E7743A1513C5}"/>
              </a:ext>
            </a:extLst>
          </p:cNvPr>
          <p:cNvPicPr>
            <a:picLocks noGrp="1" noChangeAspect="1"/>
          </p:cNvPicPr>
          <p:nvPr>
            <p:ph sz="half" idx="2"/>
          </p:nvPr>
        </p:nvPicPr>
        <p:blipFill>
          <a:blip r:embed="rId2"/>
          <a:stretch>
            <a:fillRect/>
          </a:stretch>
        </p:blipFill>
        <p:spPr>
          <a:xfrm>
            <a:off x="6546866" y="2017713"/>
            <a:ext cx="4378293" cy="3441700"/>
          </a:xfrm>
        </p:spPr>
      </p:pic>
    </p:spTree>
    <p:extLst>
      <p:ext uri="{BB962C8B-B14F-4D97-AF65-F5344CB8AC3E}">
        <p14:creationId xmlns:p14="http://schemas.microsoft.com/office/powerpoint/2010/main" val="16317024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8EAA1-1F27-054C-AC95-4E3CBED7F182}"/>
              </a:ext>
            </a:extLst>
          </p:cNvPr>
          <p:cNvSpPr>
            <a:spLocks noGrp="1"/>
          </p:cNvSpPr>
          <p:nvPr>
            <p:ph type="title"/>
          </p:nvPr>
        </p:nvSpPr>
        <p:spPr/>
        <p:txBody>
          <a:bodyPr/>
          <a:lstStyle/>
          <a:p>
            <a:r>
              <a:rPr lang="en-US" cap="none" dirty="0"/>
              <a:t>Code for PIR sensor in Arduino IDE</a:t>
            </a:r>
          </a:p>
        </p:txBody>
      </p:sp>
      <p:pic>
        <p:nvPicPr>
          <p:cNvPr id="6" name="Content Placeholder 5" descr="A screenshot of a computer&#10;&#10;Description automatically generated">
            <a:extLst>
              <a:ext uri="{FF2B5EF4-FFF2-40B4-BE49-F238E27FC236}">
                <a16:creationId xmlns:a16="http://schemas.microsoft.com/office/drawing/2014/main" id="{A2393CAF-276F-234D-AAC9-11B17799FD7A}"/>
              </a:ext>
            </a:extLst>
          </p:cNvPr>
          <p:cNvPicPr>
            <a:picLocks noGrp="1" noChangeAspect="1"/>
          </p:cNvPicPr>
          <p:nvPr>
            <p:ph sz="half" idx="2"/>
          </p:nvPr>
        </p:nvPicPr>
        <p:blipFill>
          <a:blip r:embed="rId2"/>
          <a:stretch>
            <a:fillRect/>
          </a:stretch>
        </p:blipFill>
        <p:spPr>
          <a:xfrm>
            <a:off x="2822912" y="1890796"/>
            <a:ext cx="4352738" cy="3441700"/>
          </a:xfrm>
        </p:spPr>
      </p:pic>
    </p:spTree>
    <p:extLst>
      <p:ext uri="{BB962C8B-B14F-4D97-AF65-F5344CB8AC3E}">
        <p14:creationId xmlns:p14="http://schemas.microsoft.com/office/powerpoint/2010/main" val="2001162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B57A9-434A-7643-A23C-88C4D28F9DC4}"/>
              </a:ext>
            </a:extLst>
          </p:cNvPr>
          <p:cNvSpPr>
            <a:spLocks noGrp="1"/>
          </p:cNvSpPr>
          <p:nvPr>
            <p:ph type="title"/>
          </p:nvPr>
        </p:nvSpPr>
        <p:spPr>
          <a:xfrm>
            <a:off x="969047" y="790651"/>
            <a:ext cx="9603275" cy="1049235"/>
          </a:xfrm>
        </p:spPr>
        <p:txBody>
          <a:bodyPr/>
          <a:lstStyle/>
          <a:p>
            <a:r>
              <a:rPr lang="en-US" cap="none" dirty="0"/>
              <a:t>A few examples are:</a:t>
            </a:r>
          </a:p>
        </p:txBody>
      </p:sp>
      <p:sp>
        <p:nvSpPr>
          <p:cNvPr id="3" name="Content Placeholder 2">
            <a:extLst>
              <a:ext uri="{FF2B5EF4-FFF2-40B4-BE49-F238E27FC236}">
                <a16:creationId xmlns:a16="http://schemas.microsoft.com/office/drawing/2014/main" id="{2FD668FE-14F1-EE49-B64D-91F38131B209}"/>
              </a:ext>
            </a:extLst>
          </p:cNvPr>
          <p:cNvSpPr>
            <a:spLocks noGrp="1"/>
          </p:cNvSpPr>
          <p:nvPr>
            <p:ph idx="1"/>
          </p:nvPr>
        </p:nvSpPr>
        <p:spPr>
          <a:xfrm>
            <a:off x="783363" y="1839886"/>
            <a:ext cx="9603275" cy="3450613"/>
          </a:xfrm>
        </p:spPr>
        <p:txBody>
          <a:bodyPr/>
          <a:lstStyle/>
          <a:p>
            <a:r>
              <a:rPr lang="en-US" dirty="0"/>
              <a:t>Smart home: doorbell cameras, virtual assistants (Amazon Alexa, for example), smart appliances, Nest thermostats</a:t>
            </a:r>
          </a:p>
          <a:p>
            <a:r>
              <a:rPr lang="en-US" dirty="0"/>
              <a:t>Smart city: sensors to detect traffic congestion, contactless fare payment for public transit</a:t>
            </a:r>
          </a:p>
          <a:p>
            <a:r>
              <a:rPr lang="en-US" dirty="0"/>
              <a:t>Individuals:  Through smart devices, people can monitor their fitness and activity levels, also for keeping close contact with friends/family remotely, plus entertainment.</a:t>
            </a:r>
          </a:p>
          <a:p>
            <a:r>
              <a:rPr lang="en-US" dirty="0"/>
              <a:t>Aircraft: Modern airplanes are capable of flying without a pilot.  Onboard systems can gather data on the route to a destination.  As well, can gather data on outside weather condition, aircraft altitude and engine condition and make adjustments accordingly.</a:t>
            </a:r>
          </a:p>
          <a:p>
            <a:pPr marL="0" indent="0">
              <a:buNone/>
            </a:pPr>
            <a:endParaRPr lang="en-US" dirty="0"/>
          </a:p>
        </p:txBody>
      </p:sp>
    </p:spTree>
    <p:extLst>
      <p:ext uri="{BB962C8B-B14F-4D97-AF65-F5344CB8AC3E}">
        <p14:creationId xmlns:p14="http://schemas.microsoft.com/office/powerpoint/2010/main" val="34617870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CD05F-804B-D243-9C40-44A91F8BC43D}"/>
              </a:ext>
            </a:extLst>
          </p:cNvPr>
          <p:cNvSpPr>
            <a:spLocks noGrp="1"/>
          </p:cNvSpPr>
          <p:nvPr>
            <p:ph type="title"/>
          </p:nvPr>
        </p:nvSpPr>
        <p:spPr/>
        <p:txBody>
          <a:bodyPr/>
          <a:lstStyle/>
          <a:p>
            <a:pPr algn="ctr"/>
            <a:r>
              <a:rPr lang="en-US" cap="none" dirty="0"/>
              <a:t>Serial monitor	</a:t>
            </a:r>
          </a:p>
        </p:txBody>
      </p:sp>
      <p:sp>
        <p:nvSpPr>
          <p:cNvPr id="3" name="Content Placeholder 2">
            <a:extLst>
              <a:ext uri="{FF2B5EF4-FFF2-40B4-BE49-F238E27FC236}">
                <a16:creationId xmlns:a16="http://schemas.microsoft.com/office/drawing/2014/main" id="{AC8C4893-3CB9-F046-B1E7-511BAB9A51F1}"/>
              </a:ext>
            </a:extLst>
          </p:cNvPr>
          <p:cNvSpPr>
            <a:spLocks noGrp="1"/>
          </p:cNvSpPr>
          <p:nvPr>
            <p:ph sz="half" idx="1"/>
          </p:nvPr>
        </p:nvSpPr>
        <p:spPr/>
        <p:txBody>
          <a:bodyPr>
            <a:normAutofit fontScale="85000" lnSpcReduction="20000"/>
          </a:bodyPr>
          <a:lstStyle/>
          <a:p>
            <a:pPr marL="0" indent="0">
              <a:buNone/>
            </a:pPr>
            <a:r>
              <a:rPr lang="en-US" dirty="0"/>
              <a:t>A serial monitor was set up for the purpose of displaying data associated with the circuit.</a:t>
            </a:r>
          </a:p>
          <a:p>
            <a:pPr marL="0" indent="0">
              <a:buNone/>
            </a:pPr>
            <a:r>
              <a:rPr lang="en-US" dirty="0"/>
              <a:t>It began by putting in a ”</a:t>
            </a:r>
            <a:r>
              <a:rPr lang="en-US" dirty="0" err="1"/>
              <a:t>Serial.begin</a:t>
            </a:r>
            <a:r>
              <a:rPr lang="en-US" dirty="0"/>
              <a:t>” function just after variable declaration</a:t>
            </a:r>
          </a:p>
        </p:txBody>
      </p:sp>
      <p:sp>
        <p:nvSpPr>
          <p:cNvPr id="4" name="Content Placeholder 3">
            <a:extLst>
              <a:ext uri="{FF2B5EF4-FFF2-40B4-BE49-F238E27FC236}">
                <a16:creationId xmlns:a16="http://schemas.microsoft.com/office/drawing/2014/main" id="{F72D8A18-E068-414A-8509-E3267B46EF90}"/>
              </a:ext>
            </a:extLst>
          </p:cNvPr>
          <p:cNvSpPr>
            <a:spLocks noGrp="1"/>
          </p:cNvSpPr>
          <p:nvPr>
            <p:ph sz="half" idx="2"/>
          </p:nvPr>
        </p:nvSpPr>
        <p:spPr/>
        <p:txBody>
          <a:bodyPr>
            <a:normAutofit fontScale="85000" lnSpcReduction="20000"/>
          </a:bodyPr>
          <a:lstStyle/>
          <a:p>
            <a:pPr marL="0" indent="0">
              <a:buNone/>
            </a:pPr>
            <a:r>
              <a:rPr lang="en-US" b="1" i="1" dirty="0"/>
              <a:t>// setup pins and serial monitor</a:t>
            </a:r>
            <a:endParaRPr lang="en-US" dirty="0"/>
          </a:p>
          <a:p>
            <a:pPr marL="0" indent="0">
              <a:buNone/>
            </a:pPr>
            <a:r>
              <a:rPr lang="en-US" b="1" i="1" dirty="0"/>
              <a:t>void setup() {</a:t>
            </a:r>
            <a:endParaRPr lang="en-US" dirty="0"/>
          </a:p>
          <a:p>
            <a:pPr marL="0" indent="0">
              <a:buNone/>
            </a:pPr>
            <a:r>
              <a:rPr lang="en-US" b="1" i="1" dirty="0"/>
              <a:t>  </a:t>
            </a:r>
            <a:r>
              <a:rPr lang="en-US" b="1" i="1" dirty="0" err="1"/>
              <a:t>pinMode</a:t>
            </a:r>
            <a:r>
              <a:rPr lang="en-US" b="1" i="1" dirty="0"/>
              <a:t>(</a:t>
            </a:r>
            <a:r>
              <a:rPr lang="en-US" b="1" i="1" dirty="0" err="1"/>
              <a:t>buzzerPin</a:t>
            </a:r>
            <a:r>
              <a:rPr lang="en-US" b="1" i="1" dirty="0"/>
              <a:t>, OUTPUT);   // declare buzzer as output</a:t>
            </a:r>
            <a:endParaRPr lang="en-US" dirty="0"/>
          </a:p>
          <a:p>
            <a:pPr marL="0" indent="0">
              <a:buNone/>
            </a:pPr>
            <a:r>
              <a:rPr lang="en-US" b="1" i="1" dirty="0"/>
              <a:t>  </a:t>
            </a:r>
            <a:r>
              <a:rPr lang="en-US" b="1" i="1" dirty="0" err="1"/>
              <a:t>pinMode</a:t>
            </a:r>
            <a:r>
              <a:rPr lang="en-US" b="1" i="1" dirty="0"/>
              <a:t>(</a:t>
            </a:r>
            <a:r>
              <a:rPr lang="en-US" b="1" i="1" dirty="0" err="1"/>
              <a:t>inputPin</a:t>
            </a:r>
            <a:r>
              <a:rPr lang="en-US" b="1" i="1" dirty="0"/>
              <a:t>, INPUT);     // declare sensor as input</a:t>
            </a:r>
            <a:endParaRPr lang="en-US" dirty="0"/>
          </a:p>
          <a:p>
            <a:pPr marL="0" indent="0">
              <a:buNone/>
            </a:pPr>
            <a:r>
              <a:rPr lang="en-US" b="1" i="1" dirty="0"/>
              <a:t>  </a:t>
            </a:r>
            <a:r>
              <a:rPr lang="en-US" b="1" i="1" dirty="0" err="1">
                <a:solidFill>
                  <a:schemeClr val="accent2"/>
                </a:solidFill>
              </a:rPr>
              <a:t>Serial.begin</a:t>
            </a:r>
            <a:r>
              <a:rPr lang="en-US" b="1" i="1" dirty="0">
                <a:solidFill>
                  <a:schemeClr val="accent2"/>
                </a:solidFill>
              </a:rPr>
              <a:t>(9600); //initialize serial communications at 9600 bits of data per second</a:t>
            </a:r>
            <a:endParaRPr lang="en-US" dirty="0">
              <a:solidFill>
                <a:schemeClr val="accent2"/>
              </a:solidFill>
            </a:endParaRPr>
          </a:p>
          <a:p>
            <a:pPr marL="0" indent="0">
              <a:buNone/>
            </a:pPr>
            <a:r>
              <a:rPr lang="en-US" b="1" i="1" dirty="0"/>
              <a:t> }</a:t>
            </a:r>
            <a:endParaRPr lang="en-US" dirty="0"/>
          </a:p>
          <a:p>
            <a:pPr marL="0" indent="0">
              <a:buNone/>
            </a:pPr>
            <a:endParaRPr lang="en-US" dirty="0"/>
          </a:p>
        </p:txBody>
      </p:sp>
    </p:spTree>
    <p:extLst>
      <p:ext uri="{BB962C8B-B14F-4D97-AF65-F5344CB8AC3E}">
        <p14:creationId xmlns:p14="http://schemas.microsoft.com/office/powerpoint/2010/main" val="13492087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FDAFC-4829-1D42-9538-1BC48030EF6C}"/>
              </a:ext>
            </a:extLst>
          </p:cNvPr>
          <p:cNvSpPr>
            <a:spLocks noGrp="1"/>
          </p:cNvSpPr>
          <p:nvPr>
            <p:ph type="title"/>
          </p:nvPr>
        </p:nvSpPr>
        <p:spPr/>
        <p:txBody>
          <a:bodyPr/>
          <a:lstStyle/>
          <a:p>
            <a:pPr algn="ctr"/>
            <a:r>
              <a:rPr lang="en-US" cap="none" dirty="0"/>
              <a:t>Serial monitor continued	</a:t>
            </a:r>
            <a:endParaRPr lang="en-US" dirty="0"/>
          </a:p>
        </p:txBody>
      </p:sp>
      <p:sp>
        <p:nvSpPr>
          <p:cNvPr id="3" name="Content Placeholder 2">
            <a:extLst>
              <a:ext uri="{FF2B5EF4-FFF2-40B4-BE49-F238E27FC236}">
                <a16:creationId xmlns:a16="http://schemas.microsoft.com/office/drawing/2014/main" id="{7C9806D9-FF78-D94F-998F-36B5150EB6DF}"/>
              </a:ext>
            </a:extLst>
          </p:cNvPr>
          <p:cNvSpPr>
            <a:spLocks noGrp="1"/>
          </p:cNvSpPr>
          <p:nvPr>
            <p:ph sz="half" idx="1"/>
          </p:nvPr>
        </p:nvSpPr>
        <p:spPr>
          <a:xfrm>
            <a:off x="946588" y="2010268"/>
            <a:ext cx="4645152" cy="3448595"/>
          </a:xfrm>
        </p:spPr>
        <p:txBody>
          <a:bodyPr>
            <a:normAutofit fontScale="70000" lnSpcReduction="20000"/>
          </a:bodyPr>
          <a:lstStyle/>
          <a:p>
            <a:pPr marL="0" indent="0">
              <a:buNone/>
            </a:pPr>
            <a:r>
              <a:rPr lang="en-US" dirty="0"/>
              <a:t>A </a:t>
            </a:r>
            <a:r>
              <a:rPr lang="en-US" sz="2600" dirty="0"/>
              <a:t>print statement was made to the screen of the serial monitor the notify of motion being detected and to count the number of times.</a:t>
            </a:r>
          </a:p>
        </p:txBody>
      </p:sp>
      <p:sp>
        <p:nvSpPr>
          <p:cNvPr id="4" name="Content Placeholder 3">
            <a:extLst>
              <a:ext uri="{FF2B5EF4-FFF2-40B4-BE49-F238E27FC236}">
                <a16:creationId xmlns:a16="http://schemas.microsoft.com/office/drawing/2014/main" id="{6547DFBC-73D3-D242-B538-12522BB0FB4A}"/>
              </a:ext>
            </a:extLst>
          </p:cNvPr>
          <p:cNvSpPr>
            <a:spLocks noGrp="1"/>
          </p:cNvSpPr>
          <p:nvPr>
            <p:ph sz="half" idx="2"/>
          </p:nvPr>
        </p:nvSpPr>
        <p:spPr>
          <a:xfrm>
            <a:off x="6096000" y="2010268"/>
            <a:ext cx="4645152" cy="3441520"/>
          </a:xfrm>
        </p:spPr>
        <p:txBody>
          <a:bodyPr>
            <a:normAutofit fontScale="70000" lnSpcReduction="20000"/>
          </a:bodyPr>
          <a:lstStyle/>
          <a:p>
            <a:pPr marL="0" indent="0">
              <a:buNone/>
            </a:pPr>
            <a:r>
              <a:rPr lang="en-US" b="1" i="1" dirty="0"/>
              <a:t>// loop function to run repeatedly  </a:t>
            </a:r>
            <a:endParaRPr lang="en-US" dirty="0"/>
          </a:p>
          <a:p>
            <a:pPr marL="0" indent="0">
              <a:buNone/>
            </a:pPr>
            <a:r>
              <a:rPr lang="en-US" b="1" i="1" dirty="0"/>
              <a:t>void loop(){</a:t>
            </a:r>
            <a:endParaRPr lang="en-US" dirty="0"/>
          </a:p>
          <a:p>
            <a:pPr marL="0" indent="0">
              <a:buNone/>
            </a:pPr>
            <a:r>
              <a:rPr lang="en-US" b="1" i="1" dirty="0"/>
              <a:t>   </a:t>
            </a:r>
            <a:r>
              <a:rPr lang="en-US" b="1" i="1" dirty="0" err="1"/>
              <a:t>val</a:t>
            </a:r>
            <a:r>
              <a:rPr lang="en-US" b="1" i="1" dirty="0"/>
              <a:t> = </a:t>
            </a:r>
            <a:r>
              <a:rPr lang="en-US" b="1" i="1" dirty="0" err="1"/>
              <a:t>digitalRead</a:t>
            </a:r>
            <a:r>
              <a:rPr lang="en-US" b="1" i="1" dirty="0"/>
              <a:t>(</a:t>
            </a:r>
            <a:r>
              <a:rPr lang="en-US" b="1" i="1" dirty="0" err="1"/>
              <a:t>inputPin</a:t>
            </a:r>
            <a:r>
              <a:rPr lang="en-US" b="1" i="1" dirty="0"/>
              <a:t>);  // read input value</a:t>
            </a:r>
            <a:endParaRPr lang="en-US" dirty="0"/>
          </a:p>
          <a:p>
            <a:pPr marL="0" indent="0">
              <a:buNone/>
            </a:pPr>
            <a:r>
              <a:rPr lang="en-US" b="1" i="1" dirty="0"/>
              <a:t>   if (</a:t>
            </a:r>
            <a:r>
              <a:rPr lang="en-US" b="1" i="1" dirty="0" err="1"/>
              <a:t>val</a:t>
            </a:r>
            <a:r>
              <a:rPr lang="en-US" b="1" i="1" dirty="0"/>
              <a:t> == HIGH) {            // check if the input is HIGH</a:t>
            </a:r>
            <a:endParaRPr lang="en-US" dirty="0"/>
          </a:p>
          <a:p>
            <a:pPr marL="0" indent="0">
              <a:buNone/>
            </a:pPr>
            <a:r>
              <a:rPr lang="en-US" b="1" i="1" dirty="0"/>
              <a:t>    </a:t>
            </a:r>
            <a:r>
              <a:rPr lang="en-US" b="1" i="1" dirty="0" err="1"/>
              <a:t>digitalWrite</a:t>
            </a:r>
            <a:r>
              <a:rPr lang="en-US" b="1" i="1" dirty="0"/>
              <a:t>(</a:t>
            </a:r>
            <a:r>
              <a:rPr lang="en-US" b="1" i="1" dirty="0" err="1"/>
              <a:t>buzzerPin</a:t>
            </a:r>
            <a:r>
              <a:rPr lang="en-US" b="1" i="1" dirty="0"/>
              <a:t>, HIGH);  // turn buzzer ON</a:t>
            </a:r>
            <a:endParaRPr lang="en-US" dirty="0"/>
          </a:p>
          <a:p>
            <a:pPr marL="0" indent="0">
              <a:buNone/>
            </a:pPr>
            <a:r>
              <a:rPr lang="en-US" b="1" i="1" dirty="0"/>
              <a:t>     if (</a:t>
            </a:r>
            <a:r>
              <a:rPr lang="en-US" b="1" i="1" dirty="0" err="1"/>
              <a:t>pirState</a:t>
            </a:r>
            <a:r>
              <a:rPr lang="en-US" b="1" i="1" dirty="0"/>
              <a:t> == LOW) {</a:t>
            </a:r>
            <a:endParaRPr lang="en-US" dirty="0"/>
          </a:p>
          <a:p>
            <a:pPr marL="0" indent="0">
              <a:buNone/>
            </a:pPr>
            <a:r>
              <a:rPr lang="en-US" b="1" i="1" dirty="0"/>
              <a:t>       // we have just turned on</a:t>
            </a:r>
            <a:endParaRPr lang="en-US" dirty="0"/>
          </a:p>
          <a:p>
            <a:pPr marL="0" indent="0">
              <a:buNone/>
            </a:pPr>
            <a:r>
              <a:rPr lang="en-US" b="1" i="1" dirty="0"/>
              <a:t>       count=count+1;</a:t>
            </a:r>
            <a:endParaRPr lang="en-US" dirty="0"/>
          </a:p>
          <a:p>
            <a:pPr marL="0" indent="0">
              <a:buNone/>
            </a:pPr>
            <a:r>
              <a:rPr lang="en-US" b="1" i="1" dirty="0"/>
              <a:t>       </a:t>
            </a:r>
            <a:r>
              <a:rPr lang="en-US" b="1" i="1" dirty="0" err="1">
                <a:solidFill>
                  <a:schemeClr val="accent2"/>
                </a:solidFill>
              </a:rPr>
              <a:t>Serial.print</a:t>
            </a:r>
            <a:r>
              <a:rPr lang="en-US" b="1" i="1" dirty="0">
                <a:solidFill>
                  <a:schemeClr val="accent2"/>
                </a:solidFill>
              </a:rPr>
              <a:t>("Motion detected! ");</a:t>
            </a:r>
            <a:endParaRPr lang="en-US" dirty="0">
              <a:solidFill>
                <a:schemeClr val="accent2"/>
              </a:solidFill>
            </a:endParaRPr>
          </a:p>
          <a:p>
            <a:pPr marL="0" indent="0">
              <a:buNone/>
            </a:pPr>
            <a:r>
              <a:rPr lang="en-US" b="1" i="1" dirty="0">
                <a:solidFill>
                  <a:schemeClr val="accent2"/>
                </a:solidFill>
              </a:rPr>
              <a:t>       </a:t>
            </a:r>
            <a:r>
              <a:rPr lang="en-US" b="1" i="1" dirty="0" err="1">
                <a:solidFill>
                  <a:schemeClr val="accent2"/>
                </a:solidFill>
              </a:rPr>
              <a:t>Serial.println</a:t>
            </a:r>
            <a:r>
              <a:rPr lang="en-US" b="1" i="1" dirty="0">
                <a:solidFill>
                  <a:schemeClr val="accent2"/>
                </a:solidFill>
              </a:rPr>
              <a:t>(count);</a:t>
            </a:r>
            <a:endParaRPr lang="en-US" dirty="0">
              <a:solidFill>
                <a:schemeClr val="accent2"/>
              </a:solidFill>
            </a:endParaRPr>
          </a:p>
          <a:p>
            <a:pPr marL="0" indent="0">
              <a:buNone/>
            </a:pPr>
            <a:endParaRPr lang="en-US" dirty="0"/>
          </a:p>
        </p:txBody>
      </p:sp>
    </p:spTree>
    <p:extLst>
      <p:ext uri="{BB962C8B-B14F-4D97-AF65-F5344CB8AC3E}">
        <p14:creationId xmlns:p14="http://schemas.microsoft.com/office/powerpoint/2010/main" val="27194784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A12E5-2AEC-1945-B7F4-5E2E65BCC800}"/>
              </a:ext>
            </a:extLst>
          </p:cNvPr>
          <p:cNvSpPr>
            <a:spLocks noGrp="1"/>
          </p:cNvSpPr>
          <p:nvPr>
            <p:ph type="title"/>
          </p:nvPr>
        </p:nvSpPr>
        <p:spPr>
          <a:xfrm>
            <a:off x="1405674" y="839378"/>
            <a:ext cx="9605635" cy="1059305"/>
          </a:xfrm>
        </p:spPr>
        <p:txBody>
          <a:bodyPr/>
          <a:lstStyle/>
          <a:p>
            <a:pPr algn="ctr"/>
            <a:r>
              <a:rPr lang="en-US" cap="none" dirty="0"/>
              <a:t>Serial monitor continued</a:t>
            </a:r>
            <a:endParaRPr lang="en-US" dirty="0"/>
          </a:p>
        </p:txBody>
      </p:sp>
      <p:sp>
        <p:nvSpPr>
          <p:cNvPr id="3" name="Content Placeholder 2">
            <a:extLst>
              <a:ext uri="{FF2B5EF4-FFF2-40B4-BE49-F238E27FC236}">
                <a16:creationId xmlns:a16="http://schemas.microsoft.com/office/drawing/2014/main" id="{C2052DF8-D727-5347-9A67-EB4F236A4392}"/>
              </a:ext>
            </a:extLst>
          </p:cNvPr>
          <p:cNvSpPr>
            <a:spLocks noGrp="1"/>
          </p:cNvSpPr>
          <p:nvPr>
            <p:ph sz="half" idx="1"/>
          </p:nvPr>
        </p:nvSpPr>
        <p:spPr>
          <a:xfrm>
            <a:off x="1062702" y="2040374"/>
            <a:ext cx="4645152" cy="3448595"/>
          </a:xfrm>
        </p:spPr>
        <p:txBody>
          <a:bodyPr>
            <a:normAutofit fontScale="32500" lnSpcReduction="20000"/>
          </a:bodyPr>
          <a:lstStyle/>
          <a:p>
            <a:pPr marL="0" indent="0">
              <a:buNone/>
            </a:pPr>
            <a:r>
              <a:rPr lang="en-US" sz="6200" dirty="0"/>
              <a:t>When the motion stops, the else statement kicks in.  This shows another </a:t>
            </a:r>
            <a:r>
              <a:rPr lang="en-US" sz="6200" dirty="0" err="1"/>
              <a:t>serial.print</a:t>
            </a:r>
            <a:r>
              <a:rPr lang="en-US" sz="6200" dirty="0"/>
              <a:t> statement notifying interested parties that the motion has ceased.</a:t>
            </a:r>
          </a:p>
          <a:p>
            <a:pPr marL="0" indent="0">
              <a:buNone/>
            </a:pPr>
            <a:r>
              <a:rPr lang="en-US" sz="6200" dirty="0"/>
              <a:t>So the advantage of the serial motion is that it displays data according to what the PIR sensor is detecting.</a:t>
            </a:r>
          </a:p>
          <a:p>
            <a:pPr marL="0" indent="0">
              <a:buNone/>
            </a:pPr>
            <a:endParaRPr lang="en-US" sz="4800" dirty="0"/>
          </a:p>
        </p:txBody>
      </p:sp>
      <p:sp>
        <p:nvSpPr>
          <p:cNvPr id="4" name="Content Placeholder 3">
            <a:extLst>
              <a:ext uri="{FF2B5EF4-FFF2-40B4-BE49-F238E27FC236}">
                <a16:creationId xmlns:a16="http://schemas.microsoft.com/office/drawing/2014/main" id="{4762369C-2CF9-C747-BAB3-504D58CB955D}"/>
              </a:ext>
            </a:extLst>
          </p:cNvPr>
          <p:cNvSpPr>
            <a:spLocks noGrp="1"/>
          </p:cNvSpPr>
          <p:nvPr>
            <p:ph sz="half" idx="2"/>
          </p:nvPr>
        </p:nvSpPr>
        <p:spPr>
          <a:xfrm>
            <a:off x="6099519" y="2017953"/>
            <a:ext cx="4645152" cy="3441520"/>
          </a:xfrm>
        </p:spPr>
        <p:txBody>
          <a:bodyPr>
            <a:normAutofit fontScale="32500" lnSpcReduction="20000"/>
          </a:bodyPr>
          <a:lstStyle/>
          <a:p>
            <a:pPr marL="0" indent="0">
              <a:buNone/>
            </a:pPr>
            <a:r>
              <a:rPr lang="en-US" sz="3200" b="1" i="1" dirty="0"/>
              <a:t> // Only print the output change, not state</a:t>
            </a:r>
            <a:endParaRPr lang="en-US" sz="3200" dirty="0"/>
          </a:p>
          <a:p>
            <a:pPr marL="0" indent="0">
              <a:buNone/>
            </a:pPr>
            <a:r>
              <a:rPr lang="en-US" sz="3200" b="1" i="1" dirty="0"/>
              <a:t>       </a:t>
            </a:r>
            <a:r>
              <a:rPr lang="en-US" sz="3200" b="1" i="1" dirty="0" err="1"/>
              <a:t>pirState</a:t>
            </a:r>
            <a:r>
              <a:rPr lang="en-US" sz="3200" b="1" i="1" dirty="0"/>
              <a:t> = HIGH;</a:t>
            </a:r>
            <a:endParaRPr lang="en-US" sz="3200" dirty="0"/>
          </a:p>
          <a:p>
            <a:pPr marL="0" indent="0">
              <a:buNone/>
            </a:pPr>
            <a:r>
              <a:rPr lang="en-US" sz="3200" b="1" i="1" dirty="0"/>
              <a:t>     }</a:t>
            </a:r>
            <a:endParaRPr lang="en-US" sz="3200" dirty="0"/>
          </a:p>
          <a:p>
            <a:pPr marL="0" indent="0">
              <a:buNone/>
            </a:pPr>
            <a:r>
              <a:rPr lang="en-US" sz="3200" b="1" i="1" dirty="0"/>
              <a:t>   } else {</a:t>
            </a:r>
            <a:endParaRPr lang="en-US" sz="3200" dirty="0"/>
          </a:p>
          <a:p>
            <a:pPr marL="0" indent="0">
              <a:buNone/>
            </a:pPr>
            <a:r>
              <a:rPr lang="en-US" sz="3200" b="1" i="1" dirty="0"/>
              <a:t>     </a:t>
            </a:r>
            <a:r>
              <a:rPr lang="en-US" sz="3200" b="1" i="1" dirty="0" err="1"/>
              <a:t>digitalWrite</a:t>
            </a:r>
            <a:r>
              <a:rPr lang="en-US" sz="3200" b="1" i="1" dirty="0"/>
              <a:t>(</a:t>
            </a:r>
            <a:r>
              <a:rPr lang="en-US" sz="3200" b="1" i="1" dirty="0" err="1"/>
              <a:t>buzzerPin</a:t>
            </a:r>
            <a:r>
              <a:rPr lang="en-US" sz="3200" b="1" i="1" dirty="0"/>
              <a:t>, LOW); // turn buzzer OFF</a:t>
            </a:r>
            <a:endParaRPr lang="en-US" sz="3200" dirty="0"/>
          </a:p>
          <a:p>
            <a:pPr marL="0" indent="0">
              <a:buNone/>
            </a:pPr>
            <a:r>
              <a:rPr lang="en-US" sz="3200" b="1" i="1" dirty="0"/>
              <a:t>     if (</a:t>
            </a:r>
            <a:r>
              <a:rPr lang="en-US" sz="3200" b="1" i="1" dirty="0" err="1"/>
              <a:t>pirState</a:t>
            </a:r>
            <a:r>
              <a:rPr lang="en-US" sz="3200" b="1" i="1" dirty="0"/>
              <a:t> == HIGH){</a:t>
            </a:r>
            <a:endParaRPr lang="en-US" sz="3200" dirty="0"/>
          </a:p>
          <a:p>
            <a:pPr marL="0" indent="0">
              <a:buNone/>
            </a:pPr>
            <a:r>
              <a:rPr lang="en-US" sz="3200" b="1" i="1" dirty="0"/>
              <a:t>      // we have just turned of</a:t>
            </a:r>
            <a:endParaRPr lang="en-US" sz="3200" dirty="0"/>
          </a:p>
          <a:p>
            <a:pPr marL="0" indent="0">
              <a:buNone/>
            </a:pPr>
            <a:r>
              <a:rPr lang="en-US" sz="3200" b="1" i="1" dirty="0"/>
              <a:t>       </a:t>
            </a:r>
            <a:r>
              <a:rPr lang="en-US" sz="3200" dirty="0" err="1">
                <a:solidFill>
                  <a:schemeClr val="accent2"/>
                </a:solidFill>
              </a:rPr>
              <a:t>Serial.println</a:t>
            </a:r>
            <a:r>
              <a:rPr lang="en-US" sz="3200" dirty="0">
                <a:solidFill>
                  <a:schemeClr val="accent2"/>
                </a:solidFill>
              </a:rPr>
              <a:t>("Motion ended!");</a:t>
            </a:r>
          </a:p>
          <a:p>
            <a:pPr marL="0" indent="0">
              <a:buNone/>
            </a:pPr>
            <a:r>
              <a:rPr lang="en-US" sz="3200" b="1" i="1" dirty="0"/>
              <a:t> </a:t>
            </a:r>
            <a:endParaRPr lang="en-US" sz="3200" dirty="0"/>
          </a:p>
          <a:p>
            <a:pPr marL="0" indent="0">
              <a:buNone/>
            </a:pPr>
            <a:r>
              <a:rPr lang="en-US" sz="3200" b="1" i="1" dirty="0"/>
              <a:t>       // Only print the output change, not state</a:t>
            </a:r>
            <a:endParaRPr lang="en-US" sz="3200" dirty="0"/>
          </a:p>
          <a:p>
            <a:pPr marL="0" indent="0">
              <a:buNone/>
            </a:pPr>
            <a:r>
              <a:rPr lang="en-US" sz="3200" b="1" i="1" dirty="0"/>
              <a:t>       </a:t>
            </a:r>
            <a:r>
              <a:rPr lang="en-US" sz="3200" b="1" i="1" dirty="0" err="1"/>
              <a:t>pirState</a:t>
            </a:r>
            <a:r>
              <a:rPr lang="en-US" sz="3200" b="1" i="1" dirty="0"/>
              <a:t> = LOW;</a:t>
            </a:r>
          </a:p>
          <a:p>
            <a:pPr marL="0" indent="0">
              <a:buNone/>
            </a:pPr>
            <a:r>
              <a:rPr lang="en-US" sz="3200" b="1" i="1" dirty="0"/>
              <a:t> }</a:t>
            </a:r>
            <a:endParaRPr lang="en-US" sz="3200" dirty="0"/>
          </a:p>
          <a:p>
            <a:endParaRPr lang="en-US" dirty="0"/>
          </a:p>
        </p:txBody>
      </p:sp>
    </p:spTree>
    <p:extLst>
      <p:ext uri="{BB962C8B-B14F-4D97-AF65-F5344CB8AC3E}">
        <p14:creationId xmlns:p14="http://schemas.microsoft.com/office/powerpoint/2010/main" val="37371072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32182-1E10-6841-B6F1-F0BAB4771521}"/>
              </a:ext>
            </a:extLst>
          </p:cNvPr>
          <p:cNvSpPr>
            <a:spLocks noGrp="1"/>
          </p:cNvSpPr>
          <p:nvPr>
            <p:ph type="title"/>
          </p:nvPr>
        </p:nvSpPr>
        <p:spPr>
          <a:xfrm>
            <a:off x="0" y="623461"/>
            <a:ext cx="9605635" cy="1059305"/>
          </a:xfrm>
        </p:spPr>
        <p:txBody>
          <a:bodyPr/>
          <a:lstStyle/>
          <a:p>
            <a:r>
              <a:rPr lang="en-US" cap="none" dirty="0"/>
              <a:t>Using the serial monitor with a buzzer and resistance</a:t>
            </a:r>
          </a:p>
        </p:txBody>
      </p:sp>
      <p:sp>
        <p:nvSpPr>
          <p:cNvPr id="3" name="Content Placeholder 2">
            <a:extLst>
              <a:ext uri="{FF2B5EF4-FFF2-40B4-BE49-F238E27FC236}">
                <a16:creationId xmlns:a16="http://schemas.microsoft.com/office/drawing/2014/main" id="{833E6A65-8A38-8242-9CF7-7B77AF7CAA20}"/>
              </a:ext>
            </a:extLst>
          </p:cNvPr>
          <p:cNvSpPr>
            <a:spLocks noGrp="1"/>
          </p:cNvSpPr>
          <p:nvPr>
            <p:ph sz="half" idx="1"/>
          </p:nvPr>
        </p:nvSpPr>
        <p:spPr>
          <a:xfrm>
            <a:off x="315217" y="1814935"/>
            <a:ext cx="4645152" cy="3448595"/>
          </a:xfrm>
        </p:spPr>
        <p:txBody>
          <a:bodyPr>
            <a:normAutofit/>
          </a:bodyPr>
          <a:lstStyle/>
          <a:p>
            <a:pPr marL="0" indent="0">
              <a:buNone/>
            </a:pPr>
            <a:r>
              <a:rPr lang="en-US" sz="1800" dirty="0"/>
              <a:t>As an alternative, the LED was swapped with a buzzer and a resistor.  The volume of the buzzer was tested with using varying degrees of resistance.</a:t>
            </a:r>
          </a:p>
          <a:p>
            <a:pPr marL="0" indent="0">
              <a:buNone/>
            </a:pPr>
            <a:r>
              <a:rPr lang="en-US" sz="1800" dirty="0"/>
              <a:t>Besides different values of resistors, different values of resistance were created by using combination of resistors in series &amp; in parallel.</a:t>
            </a:r>
          </a:p>
          <a:p>
            <a:pPr marL="0" indent="0">
              <a:buNone/>
            </a:pPr>
            <a:r>
              <a:rPr lang="en-US" sz="1800" dirty="0"/>
              <a:t>The following slide tells the result of the experiment.</a:t>
            </a:r>
          </a:p>
        </p:txBody>
      </p:sp>
      <p:pic>
        <p:nvPicPr>
          <p:cNvPr id="14" name="Content Placeholder 13">
            <a:extLst>
              <a:ext uri="{FF2B5EF4-FFF2-40B4-BE49-F238E27FC236}">
                <a16:creationId xmlns:a16="http://schemas.microsoft.com/office/drawing/2014/main" id="{A99F7662-6840-9449-8E9B-DD3D902A7543}"/>
              </a:ext>
            </a:extLst>
          </p:cNvPr>
          <p:cNvPicPr>
            <a:picLocks noGrp="1" noChangeAspect="1"/>
          </p:cNvPicPr>
          <p:nvPr>
            <p:ph sz="half" idx="2"/>
          </p:nvPr>
        </p:nvPicPr>
        <p:blipFill>
          <a:blip r:embed="rId2"/>
          <a:stretch>
            <a:fillRect/>
          </a:stretch>
        </p:blipFill>
        <p:spPr>
          <a:xfrm>
            <a:off x="5170827" y="1565442"/>
            <a:ext cx="4435180" cy="3441700"/>
          </a:xfrm>
        </p:spPr>
      </p:pic>
    </p:spTree>
    <p:extLst>
      <p:ext uri="{BB962C8B-B14F-4D97-AF65-F5344CB8AC3E}">
        <p14:creationId xmlns:p14="http://schemas.microsoft.com/office/powerpoint/2010/main" val="28557983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38273-55D1-8C44-80D2-4E6DECC8F7E7}"/>
              </a:ext>
            </a:extLst>
          </p:cNvPr>
          <p:cNvSpPr>
            <a:spLocks noGrp="1"/>
          </p:cNvSpPr>
          <p:nvPr>
            <p:ph type="title"/>
          </p:nvPr>
        </p:nvSpPr>
        <p:spPr/>
        <p:txBody>
          <a:bodyPr/>
          <a:lstStyle/>
          <a:p>
            <a:pPr algn="ctr"/>
            <a:r>
              <a:rPr lang="en-US" dirty="0"/>
              <a:t>Test results:</a:t>
            </a:r>
          </a:p>
        </p:txBody>
      </p:sp>
      <p:sp>
        <p:nvSpPr>
          <p:cNvPr id="3" name="Content Placeholder 2">
            <a:extLst>
              <a:ext uri="{FF2B5EF4-FFF2-40B4-BE49-F238E27FC236}">
                <a16:creationId xmlns:a16="http://schemas.microsoft.com/office/drawing/2014/main" id="{011AE7DF-0EA2-5144-B1D9-69B04DAD7542}"/>
              </a:ext>
            </a:extLst>
          </p:cNvPr>
          <p:cNvSpPr>
            <a:spLocks noGrp="1"/>
          </p:cNvSpPr>
          <p:nvPr>
            <p:ph idx="1"/>
          </p:nvPr>
        </p:nvSpPr>
        <p:spPr/>
        <p:txBody>
          <a:bodyPr/>
          <a:lstStyle/>
          <a:p>
            <a:pPr marL="0" indent="0">
              <a:buNone/>
            </a:pPr>
            <a:r>
              <a:rPr lang="en-US" dirty="0"/>
              <a:t>No buzzer sound when using 500 Ohms to 10,000 Ohms.</a:t>
            </a:r>
          </a:p>
          <a:p>
            <a:pPr marL="0" indent="0">
              <a:buNone/>
            </a:pPr>
            <a:r>
              <a:rPr lang="en-US" dirty="0"/>
              <a:t>Using 440 Ohms (2 – 220’s in series) creates a faint buzzing sound.</a:t>
            </a:r>
          </a:p>
          <a:p>
            <a:pPr marL="0" indent="0">
              <a:buNone/>
            </a:pPr>
            <a:r>
              <a:rPr lang="en-US" dirty="0"/>
              <a:t>Not as faint when using 330 Ohms (2-220 Ohms resisters in parallel that are in series with a 220 Ohm resistor).</a:t>
            </a:r>
          </a:p>
          <a:p>
            <a:pPr marL="0" indent="0">
              <a:buNone/>
            </a:pPr>
            <a:r>
              <a:rPr lang="en-US" dirty="0"/>
              <a:t>Not faint at all when only using 220 ohms.</a:t>
            </a:r>
          </a:p>
        </p:txBody>
      </p:sp>
    </p:spTree>
    <p:extLst>
      <p:ext uri="{BB962C8B-B14F-4D97-AF65-F5344CB8AC3E}">
        <p14:creationId xmlns:p14="http://schemas.microsoft.com/office/powerpoint/2010/main" val="16944099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2DF6C-2EEA-E44D-97BD-AF3D2979A69F}"/>
              </a:ext>
            </a:extLst>
          </p:cNvPr>
          <p:cNvSpPr>
            <a:spLocks noGrp="1"/>
          </p:cNvSpPr>
          <p:nvPr>
            <p:ph type="title"/>
          </p:nvPr>
        </p:nvSpPr>
        <p:spPr/>
        <p:txBody>
          <a:bodyPr/>
          <a:lstStyle/>
          <a:p>
            <a:r>
              <a:rPr lang="en-US" cap="none" dirty="0"/>
              <a:t>Serial monitor</a:t>
            </a:r>
          </a:p>
        </p:txBody>
      </p:sp>
      <p:sp>
        <p:nvSpPr>
          <p:cNvPr id="3" name="Content Placeholder 2">
            <a:extLst>
              <a:ext uri="{FF2B5EF4-FFF2-40B4-BE49-F238E27FC236}">
                <a16:creationId xmlns:a16="http://schemas.microsoft.com/office/drawing/2014/main" id="{6E70A7DE-EB99-9640-9969-40490C03D70C}"/>
              </a:ext>
            </a:extLst>
          </p:cNvPr>
          <p:cNvSpPr>
            <a:spLocks noGrp="1"/>
          </p:cNvSpPr>
          <p:nvPr>
            <p:ph sz="half" idx="1"/>
          </p:nvPr>
        </p:nvSpPr>
        <p:spPr/>
        <p:txBody>
          <a:bodyPr/>
          <a:lstStyle/>
          <a:p>
            <a:pPr marL="0" indent="0">
              <a:buNone/>
            </a:pPr>
            <a:r>
              <a:rPr lang="en-US" dirty="0"/>
              <a:t>To the right is what the serial monitor display looks like when using various voltages.</a:t>
            </a:r>
          </a:p>
          <a:p>
            <a:pPr marL="0" indent="0">
              <a:buNone/>
            </a:pPr>
            <a:r>
              <a:rPr lang="en-US" dirty="0"/>
              <a:t>Though it’s not visible in the picture to the right, the baud code was 9600 as the code programmed it for in slide 30 (</a:t>
            </a:r>
            <a:r>
              <a:rPr lang="en-US" i="1" dirty="0" err="1"/>
              <a:t>Serial.begin</a:t>
            </a:r>
            <a:r>
              <a:rPr lang="en-US" i="1" dirty="0"/>
              <a:t>(9600);</a:t>
            </a:r>
            <a:r>
              <a:rPr lang="en-US" dirty="0"/>
              <a:t>). </a:t>
            </a:r>
          </a:p>
        </p:txBody>
      </p:sp>
      <p:pic>
        <p:nvPicPr>
          <p:cNvPr id="10" name="Content Placeholder 9" descr="A close up of text on a white background&#10;&#10;Description automatically generated">
            <a:extLst>
              <a:ext uri="{FF2B5EF4-FFF2-40B4-BE49-F238E27FC236}">
                <a16:creationId xmlns:a16="http://schemas.microsoft.com/office/drawing/2014/main" id="{6937136C-B359-D947-A482-17C4A8A150B9}"/>
              </a:ext>
            </a:extLst>
          </p:cNvPr>
          <p:cNvPicPr>
            <a:picLocks noGrp="1" noChangeAspect="1"/>
          </p:cNvPicPr>
          <p:nvPr>
            <p:ph sz="half" idx="2"/>
          </p:nvPr>
        </p:nvPicPr>
        <p:blipFill>
          <a:blip r:embed="rId2"/>
          <a:stretch>
            <a:fillRect/>
          </a:stretch>
        </p:blipFill>
        <p:spPr>
          <a:xfrm>
            <a:off x="6658740" y="2017713"/>
            <a:ext cx="4154544" cy="3441700"/>
          </a:xfrm>
        </p:spPr>
      </p:pic>
    </p:spTree>
    <p:extLst>
      <p:ext uri="{BB962C8B-B14F-4D97-AF65-F5344CB8AC3E}">
        <p14:creationId xmlns:p14="http://schemas.microsoft.com/office/powerpoint/2010/main" val="41306439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4B1B8-6305-1541-83E7-C0FB98FE64BE}"/>
              </a:ext>
            </a:extLst>
          </p:cNvPr>
          <p:cNvSpPr>
            <a:spLocks noGrp="1"/>
          </p:cNvSpPr>
          <p:nvPr>
            <p:ph type="title"/>
          </p:nvPr>
        </p:nvSpPr>
        <p:spPr/>
        <p:txBody>
          <a:bodyPr/>
          <a:lstStyle/>
          <a:p>
            <a:r>
              <a:rPr lang="en-US" cap="none" dirty="0"/>
              <a:t>The red oval (below) indicates where the baud rate would appear.</a:t>
            </a:r>
          </a:p>
        </p:txBody>
      </p:sp>
      <p:pic>
        <p:nvPicPr>
          <p:cNvPr id="5" name="Content Placeholder 4" descr="A screenshot of a social media post&#10;&#10;Description automatically generated">
            <a:extLst>
              <a:ext uri="{FF2B5EF4-FFF2-40B4-BE49-F238E27FC236}">
                <a16:creationId xmlns:a16="http://schemas.microsoft.com/office/drawing/2014/main" id="{0A609050-EA18-AC4A-8B0D-0F93B60B086A}"/>
              </a:ext>
            </a:extLst>
          </p:cNvPr>
          <p:cNvPicPr>
            <a:picLocks noGrp="1" noChangeAspect="1"/>
          </p:cNvPicPr>
          <p:nvPr>
            <p:ph idx="1"/>
          </p:nvPr>
        </p:nvPicPr>
        <p:blipFill>
          <a:blip r:embed="rId2"/>
          <a:stretch>
            <a:fillRect/>
          </a:stretch>
        </p:blipFill>
        <p:spPr>
          <a:xfrm>
            <a:off x="2380530" y="2161268"/>
            <a:ext cx="6584123" cy="3449638"/>
          </a:xfrm>
        </p:spPr>
      </p:pic>
    </p:spTree>
    <p:extLst>
      <p:ext uri="{BB962C8B-B14F-4D97-AF65-F5344CB8AC3E}">
        <p14:creationId xmlns:p14="http://schemas.microsoft.com/office/powerpoint/2010/main" val="10798083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A7E52-0977-1245-87B1-9B910FA2EBB7}"/>
              </a:ext>
            </a:extLst>
          </p:cNvPr>
          <p:cNvSpPr>
            <a:spLocks noGrp="1"/>
          </p:cNvSpPr>
          <p:nvPr>
            <p:ph type="title"/>
          </p:nvPr>
        </p:nvSpPr>
        <p:spPr/>
        <p:txBody>
          <a:bodyPr>
            <a:normAutofit/>
          </a:bodyPr>
          <a:lstStyle/>
          <a:p>
            <a:pPr algn="ctr"/>
            <a:r>
              <a:rPr lang="en-US" sz="4000" cap="none" dirty="0"/>
              <a:t>How the serial monitor works</a:t>
            </a:r>
          </a:p>
        </p:txBody>
      </p:sp>
      <p:sp>
        <p:nvSpPr>
          <p:cNvPr id="3" name="Content Placeholder 2">
            <a:extLst>
              <a:ext uri="{FF2B5EF4-FFF2-40B4-BE49-F238E27FC236}">
                <a16:creationId xmlns:a16="http://schemas.microsoft.com/office/drawing/2014/main" id="{31A1E00F-90B4-3947-AD43-D5CE688C4145}"/>
              </a:ext>
            </a:extLst>
          </p:cNvPr>
          <p:cNvSpPr>
            <a:spLocks noGrp="1"/>
          </p:cNvSpPr>
          <p:nvPr>
            <p:ph idx="1"/>
          </p:nvPr>
        </p:nvSpPr>
        <p:spPr/>
        <p:txBody>
          <a:bodyPr/>
          <a:lstStyle/>
          <a:p>
            <a:pPr marL="0" indent="0">
              <a:buNone/>
            </a:pPr>
            <a:r>
              <a:rPr lang="en-US" dirty="0"/>
              <a:t>The Arduino file, which has an ‘</a:t>
            </a:r>
            <a:r>
              <a:rPr lang="en-US" dirty="0" err="1"/>
              <a:t>ino</a:t>
            </a:r>
            <a:r>
              <a:rPr lang="en-US" dirty="0"/>
              <a:t>’ extension, feeds it various information that it’s programmed with, such as voltage readings, numbers of times the circuits been activated, the name of the person who wrote the program, as well as much other information.</a:t>
            </a:r>
          </a:p>
        </p:txBody>
      </p:sp>
    </p:spTree>
    <p:extLst>
      <p:ext uri="{BB962C8B-B14F-4D97-AF65-F5344CB8AC3E}">
        <p14:creationId xmlns:p14="http://schemas.microsoft.com/office/powerpoint/2010/main" val="3264523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DCED7-D6DA-6B43-AB31-436759885607}"/>
              </a:ext>
            </a:extLst>
          </p:cNvPr>
          <p:cNvSpPr>
            <a:spLocks noGrp="1"/>
          </p:cNvSpPr>
          <p:nvPr>
            <p:ph type="title"/>
          </p:nvPr>
        </p:nvSpPr>
        <p:spPr>
          <a:xfrm>
            <a:off x="1976823" y="334657"/>
            <a:ext cx="3273099" cy="2247117"/>
          </a:xfrm>
        </p:spPr>
        <p:txBody>
          <a:bodyPr/>
          <a:lstStyle/>
          <a:p>
            <a:r>
              <a:rPr lang="en-US" cap="none" dirty="0"/>
              <a:t>Networking</a:t>
            </a:r>
          </a:p>
        </p:txBody>
      </p:sp>
      <p:pic>
        <p:nvPicPr>
          <p:cNvPr id="6" name="Content Placeholder 5" descr="A circuit board&#10;&#10;Description automatically generated">
            <a:extLst>
              <a:ext uri="{FF2B5EF4-FFF2-40B4-BE49-F238E27FC236}">
                <a16:creationId xmlns:a16="http://schemas.microsoft.com/office/drawing/2014/main" id="{09F0A39F-B03E-234C-B7A3-7442A5DD9EE5}"/>
              </a:ext>
            </a:extLst>
          </p:cNvPr>
          <p:cNvPicPr>
            <a:picLocks noGrp="1" noChangeAspect="1"/>
          </p:cNvPicPr>
          <p:nvPr>
            <p:ph idx="1"/>
          </p:nvPr>
        </p:nvPicPr>
        <p:blipFill>
          <a:blip r:embed="rId2"/>
          <a:stretch>
            <a:fillRect/>
          </a:stretch>
        </p:blipFill>
        <p:spPr>
          <a:xfrm>
            <a:off x="6018213" y="1604169"/>
            <a:ext cx="4064000" cy="3048000"/>
          </a:xfrm>
        </p:spPr>
      </p:pic>
      <p:sp>
        <p:nvSpPr>
          <p:cNvPr id="4" name="Text Placeholder 3">
            <a:extLst>
              <a:ext uri="{FF2B5EF4-FFF2-40B4-BE49-F238E27FC236}">
                <a16:creationId xmlns:a16="http://schemas.microsoft.com/office/drawing/2014/main" id="{3B090648-39F6-9848-AE25-618F902F38B2}"/>
              </a:ext>
            </a:extLst>
          </p:cNvPr>
          <p:cNvSpPr>
            <a:spLocks noGrp="1"/>
          </p:cNvSpPr>
          <p:nvPr>
            <p:ph type="body" sz="half" idx="2"/>
          </p:nvPr>
        </p:nvSpPr>
        <p:spPr>
          <a:xfrm>
            <a:off x="1804435" y="3040599"/>
            <a:ext cx="3275013" cy="2248181"/>
          </a:xfrm>
        </p:spPr>
        <p:txBody>
          <a:bodyPr/>
          <a:lstStyle/>
          <a:p>
            <a:r>
              <a:rPr lang="en-US" dirty="0"/>
              <a:t>Replaced the Arduino with an ESP32 board; the ESP32 board has WIFI capability.</a:t>
            </a:r>
          </a:p>
        </p:txBody>
      </p:sp>
    </p:spTree>
    <p:extLst>
      <p:ext uri="{BB962C8B-B14F-4D97-AF65-F5344CB8AC3E}">
        <p14:creationId xmlns:p14="http://schemas.microsoft.com/office/powerpoint/2010/main" val="4325304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A3ADC-9626-9647-ABAE-1E94CDCD19F2}"/>
              </a:ext>
            </a:extLst>
          </p:cNvPr>
          <p:cNvSpPr>
            <a:spLocks noGrp="1"/>
          </p:cNvSpPr>
          <p:nvPr>
            <p:ph type="title"/>
          </p:nvPr>
        </p:nvSpPr>
        <p:spPr>
          <a:xfrm>
            <a:off x="3030679" y="935923"/>
            <a:ext cx="9605635" cy="1059305"/>
          </a:xfrm>
        </p:spPr>
        <p:txBody>
          <a:bodyPr/>
          <a:lstStyle/>
          <a:p>
            <a:r>
              <a:rPr lang="en-US" dirty="0"/>
              <a:t>Router setup</a:t>
            </a:r>
          </a:p>
        </p:txBody>
      </p:sp>
      <p:sp>
        <p:nvSpPr>
          <p:cNvPr id="3" name="Content Placeholder 2">
            <a:extLst>
              <a:ext uri="{FF2B5EF4-FFF2-40B4-BE49-F238E27FC236}">
                <a16:creationId xmlns:a16="http://schemas.microsoft.com/office/drawing/2014/main" id="{42E0D4FA-BB78-EE45-BF18-207916A9412D}"/>
              </a:ext>
            </a:extLst>
          </p:cNvPr>
          <p:cNvSpPr>
            <a:spLocks noGrp="1"/>
          </p:cNvSpPr>
          <p:nvPr>
            <p:ph sz="half" idx="1"/>
          </p:nvPr>
        </p:nvSpPr>
        <p:spPr>
          <a:xfrm>
            <a:off x="413010" y="1864194"/>
            <a:ext cx="4645152" cy="3448595"/>
          </a:xfrm>
        </p:spPr>
        <p:txBody>
          <a:bodyPr/>
          <a:lstStyle/>
          <a:p>
            <a:pPr marL="0" indent="0">
              <a:buNone/>
            </a:pPr>
            <a:r>
              <a:rPr lang="en-US" dirty="0"/>
              <a:t>Done by connecting WAN port to home router.  Powered by Micro-USB cable.</a:t>
            </a:r>
          </a:p>
          <a:p>
            <a:pPr marL="0" indent="0">
              <a:buNone/>
            </a:pPr>
            <a:r>
              <a:rPr lang="en-US" dirty="0"/>
              <a:t>From the browser, changed the default SSID and password to one of my own choosing.</a:t>
            </a:r>
          </a:p>
          <a:p>
            <a:pPr marL="0" indent="0">
              <a:buNone/>
            </a:pPr>
            <a:r>
              <a:rPr lang="en-US" dirty="0"/>
              <a:t>Since it’s for class, the SSID was changed incorporating my first name, as evidenced on the router set up page (to the right).</a:t>
            </a:r>
          </a:p>
        </p:txBody>
      </p:sp>
      <p:pic>
        <p:nvPicPr>
          <p:cNvPr id="6" name="Content Placeholder 5" descr="A screenshot of a cell phone&#10;&#10;Description automatically generated">
            <a:extLst>
              <a:ext uri="{FF2B5EF4-FFF2-40B4-BE49-F238E27FC236}">
                <a16:creationId xmlns:a16="http://schemas.microsoft.com/office/drawing/2014/main" id="{CB744C5F-1CFD-3D4E-AC39-C8FC94463B6D}"/>
              </a:ext>
            </a:extLst>
          </p:cNvPr>
          <p:cNvPicPr>
            <a:picLocks noGrp="1" noChangeAspect="1"/>
          </p:cNvPicPr>
          <p:nvPr>
            <p:ph sz="half" idx="2"/>
          </p:nvPr>
        </p:nvPicPr>
        <p:blipFill>
          <a:blip r:embed="rId2"/>
          <a:stretch>
            <a:fillRect/>
          </a:stretch>
        </p:blipFill>
        <p:spPr>
          <a:xfrm>
            <a:off x="5982007" y="1933159"/>
            <a:ext cx="4368757" cy="3441700"/>
          </a:xfrm>
        </p:spPr>
      </p:pic>
    </p:spTree>
    <p:extLst>
      <p:ext uri="{BB962C8B-B14F-4D97-AF65-F5344CB8AC3E}">
        <p14:creationId xmlns:p14="http://schemas.microsoft.com/office/powerpoint/2010/main" val="2535294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B9EA8-7F43-EA45-8B90-CA8B8CC996EE}"/>
              </a:ext>
            </a:extLst>
          </p:cNvPr>
          <p:cNvSpPr>
            <a:spLocks noGrp="1"/>
          </p:cNvSpPr>
          <p:nvPr>
            <p:ph type="title"/>
          </p:nvPr>
        </p:nvSpPr>
        <p:spPr>
          <a:xfrm>
            <a:off x="1645009" y="778142"/>
            <a:ext cx="9603275" cy="1049235"/>
          </a:xfrm>
        </p:spPr>
        <p:txBody>
          <a:bodyPr>
            <a:normAutofit/>
          </a:bodyPr>
          <a:lstStyle/>
          <a:p>
            <a:r>
              <a:rPr lang="en-US" cap="none" dirty="0"/>
              <a:t>So the project combines many aspects of the IoT to create a home security system:</a:t>
            </a:r>
          </a:p>
        </p:txBody>
      </p:sp>
      <p:sp>
        <p:nvSpPr>
          <p:cNvPr id="3" name="Content Placeholder 2">
            <a:extLst>
              <a:ext uri="{FF2B5EF4-FFF2-40B4-BE49-F238E27FC236}">
                <a16:creationId xmlns:a16="http://schemas.microsoft.com/office/drawing/2014/main" id="{D5A252BC-730F-EA4B-A1A6-7AE3A3791C63}"/>
              </a:ext>
            </a:extLst>
          </p:cNvPr>
          <p:cNvSpPr>
            <a:spLocks noGrp="1"/>
          </p:cNvSpPr>
          <p:nvPr>
            <p:ph idx="1"/>
          </p:nvPr>
        </p:nvSpPr>
        <p:spPr>
          <a:xfrm>
            <a:off x="2014287" y="2112447"/>
            <a:ext cx="9603275" cy="3450613"/>
          </a:xfrm>
        </p:spPr>
        <p:txBody>
          <a:bodyPr/>
          <a:lstStyle/>
          <a:p>
            <a:r>
              <a:rPr lang="en-US" dirty="0"/>
              <a:t>Networking</a:t>
            </a:r>
          </a:p>
          <a:p>
            <a:r>
              <a:rPr lang="en-US" dirty="0"/>
              <a:t>Programming</a:t>
            </a:r>
          </a:p>
          <a:p>
            <a:r>
              <a:rPr lang="en-US" dirty="0"/>
              <a:t>Sensors</a:t>
            </a:r>
          </a:p>
          <a:p>
            <a:r>
              <a:rPr lang="en-US" dirty="0"/>
              <a:t>Actuators</a:t>
            </a:r>
          </a:p>
        </p:txBody>
      </p:sp>
    </p:spTree>
    <p:extLst>
      <p:ext uri="{BB962C8B-B14F-4D97-AF65-F5344CB8AC3E}">
        <p14:creationId xmlns:p14="http://schemas.microsoft.com/office/powerpoint/2010/main" val="4497518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21559-0253-5F45-AA4E-2B6674874A31}"/>
              </a:ext>
            </a:extLst>
          </p:cNvPr>
          <p:cNvSpPr>
            <a:spLocks noGrp="1"/>
          </p:cNvSpPr>
          <p:nvPr>
            <p:ph type="ctrTitle"/>
          </p:nvPr>
        </p:nvSpPr>
        <p:spPr>
          <a:xfrm>
            <a:off x="2110480" y="-29058"/>
            <a:ext cx="8637073" cy="2541431"/>
          </a:xfrm>
        </p:spPr>
        <p:txBody>
          <a:bodyPr/>
          <a:lstStyle/>
          <a:p>
            <a:pPr algn="ctr"/>
            <a:r>
              <a:rPr lang="en-US" cap="none" dirty="0"/>
              <a:t>ESP32 Setup</a:t>
            </a:r>
          </a:p>
        </p:txBody>
      </p:sp>
      <p:sp>
        <p:nvSpPr>
          <p:cNvPr id="3" name="Subtitle 2">
            <a:extLst>
              <a:ext uri="{FF2B5EF4-FFF2-40B4-BE49-F238E27FC236}">
                <a16:creationId xmlns:a16="http://schemas.microsoft.com/office/drawing/2014/main" id="{89F2E438-25B8-3842-B5D6-B75376BE2ABD}"/>
              </a:ext>
            </a:extLst>
          </p:cNvPr>
          <p:cNvSpPr>
            <a:spLocks noGrp="1"/>
          </p:cNvSpPr>
          <p:nvPr>
            <p:ph type="subTitle" idx="1"/>
          </p:nvPr>
        </p:nvSpPr>
        <p:spPr>
          <a:xfrm>
            <a:off x="2013710" y="3021538"/>
            <a:ext cx="8637072" cy="977621"/>
          </a:xfrm>
        </p:spPr>
        <p:txBody>
          <a:bodyPr>
            <a:noAutofit/>
          </a:bodyPr>
          <a:lstStyle/>
          <a:p>
            <a:r>
              <a:rPr lang="en-US" sz="1400" cap="none" dirty="0"/>
              <a:t>Under preferences in the Arduino IDE, an additional URL had to be specified in order to talk to the ESP32.</a:t>
            </a:r>
          </a:p>
          <a:p>
            <a:endParaRPr lang="en-US" sz="1400" cap="none" dirty="0"/>
          </a:p>
          <a:p>
            <a:r>
              <a:rPr lang="en-US" sz="1400" cap="none" dirty="0"/>
              <a:t>The actual URL for installing was brought up in the Arduino IDE, upon which from installing, the ESP32 board and the port it needs became available in the Arduino IDE.</a:t>
            </a:r>
          </a:p>
          <a:p>
            <a:endParaRPr lang="en-US" sz="1400" cap="none" dirty="0"/>
          </a:p>
          <a:p>
            <a:r>
              <a:rPr lang="en-US" sz="1400" cap="none" dirty="0"/>
              <a:t>Additionally, a driver was downloaded so the Windows Operating System could could detect the Serial-to-USB adapter.</a:t>
            </a:r>
          </a:p>
        </p:txBody>
      </p:sp>
    </p:spTree>
    <p:extLst>
      <p:ext uri="{BB962C8B-B14F-4D97-AF65-F5344CB8AC3E}">
        <p14:creationId xmlns:p14="http://schemas.microsoft.com/office/powerpoint/2010/main" val="648860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380FA-1350-7F48-B566-BFE7BE4897CB}"/>
              </a:ext>
            </a:extLst>
          </p:cNvPr>
          <p:cNvSpPr>
            <a:spLocks noGrp="1"/>
          </p:cNvSpPr>
          <p:nvPr>
            <p:ph type="title"/>
          </p:nvPr>
        </p:nvSpPr>
        <p:spPr/>
        <p:txBody>
          <a:bodyPr>
            <a:normAutofit/>
          </a:bodyPr>
          <a:lstStyle/>
          <a:p>
            <a:r>
              <a:rPr lang="en-US" cap="none" dirty="0"/>
              <a:t>From here, it was possible to turn the LED on or off using a web browser from the pc.</a:t>
            </a:r>
          </a:p>
        </p:txBody>
      </p:sp>
      <p:pic>
        <p:nvPicPr>
          <p:cNvPr id="8" name="Content Placeholder 7" descr="A screenshot of a cell phone&#10;&#10;Description automatically generated">
            <a:extLst>
              <a:ext uri="{FF2B5EF4-FFF2-40B4-BE49-F238E27FC236}">
                <a16:creationId xmlns:a16="http://schemas.microsoft.com/office/drawing/2014/main" id="{51479768-F35E-3D43-AE94-440536F3716E}"/>
              </a:ext>
            </a:extLst>
          </p:cNvPr>
          <p:cNvPicPr>
            <a:picLocks noGrp="1" noChangeAspect="1"/>
          </p:cNvPicPr>
          <p:nvPr>
            <p:ph sz="half" idx="1"/>
          </p:nvPr>
        </p:nvPicPr>
        <p:blipFill>
          <a:blip r:embed="rId2"/>
          <a:stretch>
            <a:fillRect/>
          </a:stretch>
        </p:blipFill>
        <p:spPr>
          <a:xfrm>
            <a:off x="1447800" y="2569098"/>
            <a:ext cx="4645025" cy="2354096"/>
          </a:xfrm>
        </p:spPr>
      </p:pic>
      <p:pic>
        <p:nvPicPr>
          <p:cNvPr id="6" name="Content Placeholder 5">
            <a:extLst>
              <a:ext uri="{FF2B5EF4-FFF2-40B4-BE49-F238E27FC236}">
                <a16:creationId xmlns:a16="http://schemas.microsoft.com/office/drawing/2014/main" id="{3A27868E-D247-C145-A678-5D81F0BDE548}"/>
              </a:ext>
            </a:extLst>
          </p:cNvPr>
          <p:cNvPicPr>
            <a:picLocks noGrp="1" noChangeAspect="1"/>
          </p:cNvPicPr>
          <p:nvPr>
            <p:ph sz="half" idx="2"/>
          </p:nvPr>
        </p:nvPicPr>
        <p:blipFill>
          <a:blip r:embed="rId3"/>
          <a:stretch>
            <a:fillRect/>
          </a:stretch>
        </p:blipFill>
        <p:spPr>
          <a:xfrm>
            <a:off x="6554325" y="2017713"/>
            <a:ext cx="4363375" cy="3441700"/>
          </a:xfrm>
        </p:spPr>
      </p:pic>
    </p:spTree>
    <p:extLst>
      <p:ext uri="{BB962C8B-B14F-4D97-AF65-F5344CB8AC3E}">
        <p14:creationId xmlns:p14="http://schemas.microsoft.com/office/powerpoint/2010/main" val="30606984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DC6DA-34D7-8E40-9894-5BFFD41BA862}"/>
              </a:ext>
            </a:extLst>
          </p:cNvPr>
          <p:cNvSpPr>
            <a:spLocks noGrp="1"/>
          </p:cNvSpPr>
          <p:nvPr>
            <p:ph type="title"/>
          </p:nvPr>
        </p:nvSpPr>
        <p:spPr>
          <a:xfrm>
            <a:off x="1707561" y="2193433"/>
            <a:ext cx="3273099" cy="2247117"/>
          </a:xfrm>
        </p:spPr>
        <p:txBody>
          <a:bodyPr>
            <a:noAutofit/>
          </a:bodyPr>
          <a:lstStyle/>
          <a:p>
            <a:r>
              <a:rPr lang="en-US" sz="2800" cap="none" dirty="0"/>
              <a:t>Additionally, the LED can be operated from a Smart Phone, tablet, or other such similar IoT device</a:t>
            </a:r>
          </a:p>
        </p:txBody>
      </p:sp>
      <p:pic>
        <p:nvPicPr>
          <p:cNvPr id="6" name="Content Placeholder 5" descr="A screenshot of a cell phone&#10;&#10;Description automatically generated">
            <a:extLst>
              <a:ext uri="{FF2B5EF4-FFF2-40B4-BE49-F238E27FC236}">
                <a16:creationId xmlns:a16="http://schemas.microsoft.com/office/drawing/2014/main" id="{B5320B14-532C-0847-A167-302F14C3A459}"/>
              </a:ext>
            </a:extLst>
          </p:cNvPr>
          <p:cNvPicPr>
            <a:picLocks noGrp="1" noChangeAspect="1"/>
          </p:cNvPicPr>
          <p:nvPr>
            <p:ph idx="1"/>
          </p:nvPr>
        </p:nvPicPr>
        <p:blipFill>
          <a:blip r:embed="rId2"/>
          <a:stretch>
            <a:fillRect/>
          </a:stretch>
        </p:blipFill>
        <p:spPr>
          <a:xfrm>
            <a:off x="6686551" y="176860"/>
            <a:ext cx="2440088" cy="5280965"/>
          </a:xfrm>
        </p:spPr>
      </p:pic>
    </p:spTree>
    <p:extLst>
      <p:ext uri="{BB962C8B-B14F-4D97-AF65-F5344CB8AC3E}">
        <p14:creationId xmlns:p14="http://schemas.microsoft.com/office/powerpoint/2010/main" val="29816191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57FBE-2565-F44C-97C0-886D47D7820A}"/>
              </a:ext>
            </a:extLst>
          </p:cNvPr>
          <p:cNvSpPr>
            <a:spLocks noGrp="1"/>
          </p:cNvSpPr>
          <p:nvPr>
            <p:ph type="title"/>
          </p:nvPr>
        </p:nvSpPr>
        <p:spPr/>
        <p:txBody>
          <a:bodyPr/>
          <a:lstStyle/>
          <a:p>
            <a:r>
              <a:rPr lang="en-US" cap="none" dirty="0"/>
              <a:t>Challenge assignment – adding PIR sensor and buzzer to ESP32 circuit</a:t>
            </a:r>
          </a:p>
        </p:txBody>
      </p:sp>
      <p:sp>
        <p:nvSpPr>
          <p:cNvPr id="3" name="Content Placeholder 2">
            <a:extLst>
              <a:ext uri="{FF2B5EF4-FFF2-40B4-BE49-F238E27FC236}">
                <a16:creationId xmlns:a16="http://schemas.microsoft.com/office/drawing/2014/main" id="{ABF5053F-B19F-7E45-9C88-DA8271568110}"/>
              </a:ext>
            </a:extLst>
          </p:cNvPr>
          <p:cNvSpPr>
            <a:spLocks noGrp="1"/>
          </p:cNvSpPr>
          <p:nvPr>
            <p:ph sz="half" idx="1"/>
          </p:nvPr>
        </p:nvSpPr>
        <p:spPr/>
        <p:txBody>
          <a:bodyPr/>
          <a:lstStyle/>
          <a:p>
            <a:pPr marL="0" indent="0">
              <a:buNone/>
            </a:pPr>
            <a:r>
              <a:rPr lang="en-US" dirty="0"/>
              <a:t>As before, approaching the PIR sensor causes an audible alarm.</a:t>
            </a:r>
          </a:p>
          <a:p>
            <a:pPr marL="0" indent="0">
              <a:buNone/>
            </a:pPr>
            <a:endParaRPr lang="en-US" dirty="0"/>
          </a:p>
          <a:p>
            <a:pPr marL="0" indent="0">
              <a:buNone/>
            </a:pPr>
            <a:r>
              <a:rPr lang="en-US" dirty="0"/>
              <a:t>Upon hearing the audible alarm, the LED is turned on via web browser to notify intruder that he’s been detected.</a:t>
            </a:r>
          </a:p>
        </p:txBody>
      </p:sp>
      <p:pic>
        <p:nvPicPr>
          <p:cNvPr id="10" name="Content Placeholder 9">
            <a:extLst>
              <a:ext uri="{FF2B5EF4-FFF2-40B4-BE49-F238E27FC236}">
                <a16:creationId xmlns:a16="http://schemas.microsoft.com/office/drawing/2014/main" id="{369098EE-B57E-9E46-9188-E4760C8A7422}"/>
              </a:ext>
            </a:extLst>
          </p:cNvPr>
          <p:cNvPicPr>
            <a:picLocks noGrp="1" noChangeAspect="1"/>
          </p:cNvPicPr>
          <p:nvPr>
            <p:ph sz="half" idx="2"/>
          </p:nvPr>
        </p:nvPicPr>
        <p:blipFill>
          <a:blip r:embed="rId2"/>
          <a:stretch>
            <a:fillRect/>
          </a:stretch>
        </p:blipFill>
        <p:spPr>
          <a:xfrm>
            <a:off x="6569016" y="2017713"/>
            <a:ext cx="4333992" cy="3441700"/>
          </a:xfrm>
        </p:spPr>
      </p:pic>
    </p:spTree>
    <p:extLst>
      <p:ext uri="{BB962C8B-B14F-4D97-AF65-F5344CB8AC3E}">
        <p14:creationId xmlns:p14="http://schemas.microsoft.com/office/powerpoint/2010/main" val="20799563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9DFD6-D74B-F949-B95E-125077A810F2}"/>
              </a:ext>
            </a:extLst>
          </p:cNvPr>
          <p:cNvSpPr>
            <a:spLocks noGrp="1"/>
          </p:cNvSpPr>
          <p:nvPr>
            <p:ph type="title"/>
          </p:nvPr>
        </p:nvSpPr>
        <p:spPr/>
        <p:txBody>
          <a:bodyPr/>
          <a:lstStyle/>
          <a:p>
            <a:pPr algn="ctr"/>
            <a:r>
              <a:rPr lang="en-US" cap="none" dirty="0"/>
              <a:t>Challenges</a:t>
            </a:r>
          </a:p>
        </p:txBody>
      </p:sp>
      <p:sp>
        <p:nvSpPr>
          <p:cNvPr id="3" name="Content Placeholder 2">
            <a:extLst>
              <a:ext uri="{FF2B5EF4-FFF2-40B4-BE49-F238E27FC236}">
                <a16:creationId xmlns:a16="http://schemas.microsoft.com/office/drawing/2014/main" id="{3535B0BE-AA8B-8342-896F-F638B03D0767}"/>
              </a:ext>
            </a:extLst>
          </p:cNvPr>
          <p:cNvSpPr>
            <a:spLocks noGrp="1"/>
          </p:cNvSpPr>
          <p:nvPr>
            <p:ph idx="1"/>
          </p:nvPr>
        </p:nvSpPr>
        <p:spPr/>
        <p:txBody>
          <a:bodyPr/>
          <a:lstStyle/>
          <a:p>
            <a:pPr marL="0" indent="0">
              <a:buNone/>
            </a:pPr>
            <a:r>
              <a:rPr lang="en-US" dirty="0"/>
              <a:t>Learning to draw arrows from flowchart symbols in Visio; by researching info on how it’s done, I’ve learned that a person should click on the connector tool in the toolbar, then click on the shape the arrow should point away from; after that, dragging the arrow with the mouse to the shape that the arrow should point to.</a:t>
            </a:r>
          </a:p>
          <a:p>
            <a:pPr marL="0" indent="0">
              <a:buNone/>
            </a:pPr>
            <a:endParaRPr lang="en-US" dirty="0"/>
          </a:p>
          <a:p>
            <a:pPr marL="0" indent="0">
              <a:buNone/>
            </a:pPr>
            <a:r>
              <a:rPr lang="en-US" dirty="0"/>
              <a:t>Buzzer initially not sounding.  This was taken care of by trying different resistance values.</a:t>
            </a:r>
          </a:p>
        </p:txBody>
      </p:sp>
    </p:spTree>
    <p:extLst>
      <p:ext uri="{BB962C8B-B14F-4D97-AF65-F5344CB8AC3E}">
        <p14:creationId xmlns:p14="http://schemas.microsoft.com/office/powerpoint/2010/main" val="40870511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1CBB8-E414-3B4C-94B7-DCC501197F32}"/>
              </a:ext>
            </a:extLst>
          </p:cNvPr>
          <p:cNvSpPr>
            <a:spLocks noGrp="1"/>
          </p:cNvSpPr>
          <p:nvPr>
            <p:ph type="title"/>
          </p:nvPr>
        </p:nvSpPr>
        <p:spPr/>
        <p:txBody>
          <a:bodyPr/>
          <a:lstStyle/>
          <a:p>
            <a:pPr algn="ctr"/>
            <a:r>
              <a:rPr lang="en-US" cap="none" dirty="0"/>
              <a:t>Career Skills</a:t>
            </a:r>
          </a:p>
        </p:txBody>
      </p:sp>
      <p:sp>
        <p:nvSpPr>
          <p:cNvPr id="3" name="Content Placeholder 2">
            <a:extLst>
              <a:ext uri="{FF2B5EF4-FFF2-40B4-BE49-F238E27FC236}">
                <a16:creationId xmlns:a16="http://schemas.microsoft.com/office/drawing/2014/main" id="{564B422C-D149-044A-A5D8-A811B6C8456B}"/>
              </a:ext>
            </a:extLst>
          </p:cNvPr>
          <p:cNvSpPr>
            <a:spLocks noGrp="1"/>
          </p:cNvSpPr>
          <p:nvPr>
            <p:ph idx="1"/>
          </p:nvPr>
        </p:nvSpPr>
        <p:spPr/>
        <p:txBody>
          <a:bodyPr/>
          <a:lstStyle/>
          <a:p>
            <a:pPr marL="0" indent="0">
              <a:buNone/>
            </a:pPr>
            <a:r>
              <a:rPr lang="en-US" dirty="0"/>
              <a:t>Electronics – Arduino and ESP32 setup, fine tuning resistance values for desired buzzer effect</a:t>
            </a:r>
          </a:p>
          <a:p>
            <a:pPr marL="0" indent="0">
              <a:buNone/>
            </a:pPr>
            <a:r>
              <a:rPr lang="en-US" dirty="0"/>
              <a:t>Programming with the Arduino IDE</a:t>
            </a:r>
          </a:p>
          <a:p>
            <a:pPr marL="0" indent="0">
              <a:buNone/>
            </a:pPr>
            <a:r>
              <a:rPr lang="en-US" dirty="0"/>
              <a:t>Communicating - creating and editing flowcharts toward goal of making the project work logically and understandably</a:t>
            </a:r>
          </a:p>
          <a:p>
            <a:pPr marL="0" indent="0">
              <a:buNone/>
            </a:pPr>
            <a:r>
              <a:rPr lang="en-US" dirty="0"/>
              <a:t>Networking – router set up</a:t>
            </a:r>
          </a:p>
          <a:p>
            <a:pPr marL="0" indent="0">
              <a:buNone/>
            </a:pPr>
            <a:r>
              <a:rPr lang="en-US" dirty="0"/>
              <a:t>Security – SSID and password setup</a:t>
            </a:r>
          </a:p>
        </p:txBody>
      </p:sp>
    </p:spTree>
    <p:extLst>
      <p:ext uri="{BB962C8B-B14F-4D97-AF65-F5344CB8AC3E}">
        <p14:creationId xmlns:p14="http://schemas.microsoft.com/office/powerpoint/2010/main" val="852648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9F714-8F8A-2141-BB0A-7BB6F720FF60}"/>
              </a:ext>
            </a:extLst>
          </p:cNvPr>
          <p:cNvSpPr>
            <a:spLocks noGrp="1"/>
          </p:cNvSpPr>
          <p:nvPr>
            <p:ph type="title"/>
          </p:nvPr>
        </p:nvSpPr>
        <p:spPr/>
        <p:txBody>
          <a:bodyPr/>
          <a:lstStyle/>
          <a:p>
            <a:pPr algn="ctr"/>
            <a:r>
              <a:rPr lang="en-US" cap="none" dirty="0"/>
              <a:t>Conclusion</a:t>
            </a:r>
          </a:p>
        </p:txBody>
      </p:sp>
      <p:sp>
        <p:nvSpPr>
          <p:cNvPr id="3" name="Content Placeholder 2">
            <a:extLst>
              <a:ext uri="{FF2B5EF4-FFF2-40B4-BE49-F238E27FC236}">
                <a16:creationId xmlns:a16="http://schemas.microsoft.com/office/drawing/2014/main" id="{17BB0B1C-281C-BC48-B33E-6B3A6250DAE7}"/>
              </a:ext>
            </a:extLst>
          </p:cNvPr>
          <p:cNvSpPr>
            <a:spLocks noGrp="1"/>
          </p:cNvSpPr>
          <p:nvPr>
            <p:ph idx="1"/>
          </p:nvPr>
        </p:nvSpPr>
        <p:spPr>
          <a:xfrm>
            <a:off x="1451579" y="2026490"/>
            <a:ext cx="9603275" cy="3450613"/>
          </a:xfrm>
        </p:spPr>
        <p:txBody>
          <a:bodyPr/>
          <a:lstStyle/>
          <a:p>
            <a:pPr marL="0" indent="0">
              <a:buNone/>
            </a:pPr>
            <a:r>
              <a:rPr lang="en-US" dirty="0"/>
              <a:t>Learned the basics of the IoT by creating a Home Security System</a:t>
            </a:r>
          </a:p>
          <a:p>
            <a:pPr marL="0" indent="0">
              <a:buNone/>
            </a:pPr>
            <a:r>
              <a:rPr lang="en-US" dirty="0"/>
              <a:t>Gained hands on experience with using the Arduino and ESP32 to put into practice the topics covered in CEIS101.</a:t>
            </a:r>
          </a:p>
          <a:p>
            <a:pPr marL="0" indent="0">
              <a:buNone/>
            </a:pPr>
            <a:r>
              <a:rPr lang="en-US" dirty="0"/>
              <a:t>Reinforced skills as far as setting up circuit and troubleshooting.</a:t>
            </a:r>
          </a:p>
          <a:p>
            <a:pPr marL="0" indent="0">
              <a:buNone/>
            </a:pPr>
            <a:r>
              <a:rPr lang="en-US" dirty="0"/>
              <a:t>Had a fun time from creating the circuit and watching it work once it was built.</a:t>
            </a:r>
          </a:p>
        </p:txBody>
      </p:sp>
    </p:spTree>
    <p:extLst>
      <p:ext uri="{BB962C8B-B14F-4D97-AF65-F5344CB8AC3E}">
        <p14:creationId xmlns:p14="http://schemas.microsoft.com/office/powerpoint/2010/main" val="27192299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F560C-575A-734E-9B96-348049B78363}"/>
              </a:ext>
            </a:extLst>
          </p:cNvPr>
          <p:cNvSpPr>
            <a:spLocks noGrp="1"/>
          </p:cNvSpPr>
          <p:nvPr>
            <p:ph type="title"/>
          </p:nvPr>
        </p:nvSpPr>
        <p:spPr/>
        <p:txBody>
          <a:bodyPr>
            <a:normAutofit/>
          </a:bodyPr>
          <a:lstStyle/>
          <a:p>
            <a:pPr algn="ctr"/>
            <a:r>
              <a:rPr lang="en-US" sz="4400" cap="none" dirty="0"/>
              <a:t>Website</a:t>
            </a:r>
          </a:p>
        </p:txBody>
      </p:sp>
      <p:sp>
        <p:nvSpPr>
          <p:cNvPr id="3" name="Content Placeholder 2">
            <a:extLst>
              <a:ext uri="{FF2B5EF4-FFF2-40B4-BE49-F238E27FC236}">
                <a16:creationId xmlns:a16="http://schemas.microsoft.com/office/drawing/2014/main" id="{260F1E77-FCF3-3A4C-8327-ABBCE05FA0BE}"/>
              </a:ext>
            </a:extLst>
          </p:cNvPr>
          <p:cNvSpPr>
            <a:spLocks noGrp="1"/>
          </p:cNvSpPr>
          <p:nvPr>
            <p:ph idx="1"/>
          </p:nvPr>
        </p:nvSpPr>
        <p:spPr>
          <a:xfrm>
            <a:off x="1451578" y="2802810"/>
            <a:ext cx="9603275" cy="3450613"/>
          </a:xfrm>
        </p:spPr>
        <p:txBody>
          <a:bodyPr>
            <a:normAutofit/>
          </a:bodyPr>
          <a:lstStyle/>
          <a:p>
            <a:pPr marL="0" indent="0" algn="ctr">
              <a:buNone/>
            </a:pPr>
            <a:r>
              <a:rPr lang="en-US" sz="3200" baseline="30000">
                <a:hlinkClick r:id="rId2"/>
              </a:rPr>
              <a:t>https://www.elevatedandsuspended.me/</a:t>
            </a:r>
            <a:endParaRPr lang="en-US" sz="3200" dirty="0"/>
          </a:p>
          <a:p>
            <a:pPr marL="0" indent="0" algn="ctr">
              <a:buNone/>
            </a:pPr>
            <a:endParaRPr lang="en-US" sz="3200" dirty="0"/>
          </a:p>
        </p:txBody>
      </p:sp>
    </p:spTree>
    <p:extLst>
      <p:ext uri="{BB962C8B-B14F-4D97-AF65-F5344CB8AC3E}">
        <p14:creationId xmlns:p14="http://schemas.microsoft.com/office/powerpoint/2010/main" val="691715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10A7C-8EA7-E14C-AAD7-D049EDA8783F}"/>
              </a:ext>
            </a:extLst>
          </p:cNvPr>
          <p:cNvSpPr>
            <a:spLocks noGrp="1"/>
          </p:cNvSpPr>
          <p:nvPr>
            <p:ph type="ctrTitle"/>
          </p:nvPr>
        </p:nvSpPr>
        <p:spPr>
          <a:xfrm>
            <a:off x="1506625" y="-202119"/>
            <a:ext cx="8637073" cy="2541431"/>
          </a:xfrm>
        </p:spPr>
        <p:txBody>
          <a:bodyPr>
            <a:normAutofit/>
          </a:bodyPr>
          <a:lstStyle/>
          <a:p>
            <a:r>
              <a:rPr lang="en-US" sz="5400" cap="none" dirty="0"/>
              <a:t>How they work together</a:t>
            </a:r>
          </a:p>
        </p:txBody>
      </p:sp>
      <p:sp>
        <p:nvSpPr>
          <p:cNvPr id="3" name="Subtitle 2">
            <a:extLst>
              <a:ext uri="{FF2B5EF4-FFF2-40B4-BE49-F238E27FC236}">
                <a16:creationId xmlns:a16="http://schemas.microsoft.com/office/drawing/2014/main" id="{C1D48DD2-0925-2149-915B-5BBDD3122159}"/>
              </a:ext>
            </a:extLst>
          </p:cNvPr>
          <p:cNvSpPr>
            <a:spLocks noGrp="1"/>
          </p:cNvSpPr>
          <p:nvPr>
            <p:ph type="subTitle" idx="1"/>
          </p:nvPr>
        </p:nvSpPr>
        <p:spPr>
          <a:xfrm>
            <a:off x="1123323" y="2948772"/>
            <a:ext cx="9236938" cy="1656769"/>
          </a:xfrm>
        </p:spPr>
        <p:txBody>
          <a:bodyPr>
            <a:noAutofit/>
          </a:bodyPr>
          <a:lstStyle/>
          <a:p>
            <a:r>
              <a:rPr lang="en-US" sz="2200" cap="none" dirty="0"/>
              <a:t>An electrical signal is input to a sensor.  The signal travels to a microcontroller that exists on the sensor.  In response, the microcontroller will output a signal to an actuator.  The output signal will depend on the input signal and how the microcontroller has been programmed.</a:t>
            </a:r>
          </a:p>
        </p:txBody>
      </p:sp>
    </p:spTree>
    <p:extLst>
      <p:ext uri="{BB962C8B-B14F-4D97-AF65-F5344CB8AC3E}">
        <p14:creationId xmlns:p14="http://schemas.microsoft.com/office/powerpoint/2010/main" val="3318011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3F940-FFC4-EA47-B5F4-C5EC38832EB8}"/>
              </a:ext>
            </a:extLst>
          </p:cNvPr>
          <p:cNvSpPr>
            <a:spLocks noGrp="1"/>
          </p:cNvSpPr>
          <p:nvPr>
            <p:ph type="title"/>
          </p:nvPr>
        </p:nvSpPr>
        <p:spPr>
          <a:xfrm>
            <a:off x="713520" y="607050"/>
            <a:ext cx="3273099" cy="2247117"/>
          </a:xfrm>
        </p:spPr>
        <p:txBody>
          <a:bodyPr/>
          <a:lstStyle/>
          <a:p>
            <a:r>
              <a:rPr lang="en-US" cap="none" dirty="0"/>
              <a:t>It was necessary to organize &amp; inventory the items needed for the Home Security System.</a:t>
            </a:r>
            <a:br>
              <a:rPr lang="en-US" cap="none" dirty="0"/>
            </a:br>
            <a:endParaRPr lang="en-US" cap="none" dirty="0"/>
          </a:p>
        </p:txBody>
      </p:sp>
      <p:sp>
        <p:nvSpPr>
          <p:cNvPr id="3" name="Content Placeholder 2">
            <a:extLst>
              <a:ext uri="{FF2B5EF4-FFF2-40B4-BE49-F238E27FC236}">
                <a16:creationId xmlns:a16="http://schemas.microsoft.com/office/drawing/2014/main" id="{166BC0EB-C685-5047-8A5E-6D2E74974032}"/>
              </a:ext>
            </a:extLst>
          </p:cNvPr>
          <p:cNvSpPr>
            <a:spLocks noGrp="1"/>
          </p:cNvSpPr>
          <p:nvPr>
            <p:ph idx="1"/>
          </p:nvPr>
        </p:nvSpPr>
        <p:spPr>
          <a:xfrm>
            <a:off x="3986619" y="714449"/>
            <a:ext cx="6012470" cy="4658826"/>
          </a:xfrm>
        </p:spPr>
        <p:txBody>
          <a:bodyPr/>
          <a:lstStyle/>
          <a:p>
            <a:endParaRPr lang="en-US"/>
          </a:p>
        </p:txBody>
      </p:sp>
      <p:sp>
        <p:nvSpPr>
          <p:cNvPr id="4" name="Text Placeholder 3">
            <a:extLst>
              <a:ext uri="{FF2B5EF4-FFF2-40B4-BE49-F238E27FC236}">
                <a16:creationId xmlns:a16="http://schemas.microsoft.com/office/drawing/2014/main" id="{A9A1719D-DA4C-5140-9AEF-D79AF294DEC1}"/>
              </a:ext>
            </a:extLst>
          </p:cNvPr>
          <p:cNvSpPr>
            <a:spLocks noGrp="1"/>
          </p:cNvSpPr>
          <p:nvPr>
            <p:ph type="body" sz="half" idx="2"/>
          </p:nvPr>
        </p:nvSpPr>
        <p:spPr>
          <a:xfrm>
            <a:off x="711606" y="2899787"/>
            <a:ext cx="3275013" cy="2248181"/>
          </a:xfrm>
        </p:spPr>
        <p:txBody>
          <a:bodyPr>
            <a:normAutofit fontScale="92500"/>
          </a:bodyPr>
          <a:lstStyle/>
          <a:p>
            <a:r>
              <a:rPr lang="en-US" dirty="0"/>
              <a:t>From the IoT Kit, the items that were needed were as pictured on the right:</a:t>
            </a:r>
          </a:p>
          <a:p>
            <a:pPr marL="285750" indent="-285750">
              <a:buFont typeface="Arial" panose="020B0604020202020204" pitchFamily="34" charset="0"/>
              <a:buChar char="•"/>
            </a:pPr>
            <a:r>
              <a:rPr lang="en-US" dirty="0"/>
              <a:t>Arduino Starter Kit</a:t>
            </a:r>
          </a:p>
          <a:p>
            <a:pPr marL="285750" indent="-285750">
              <a:buFont typeface="Arial" panose="020B0604020202020204" pitchFamily="34" charset="0"/>
              <a:buChar char="•"/>
            </a:pPr>
            <a:r>
              <a:rPr lang="en-US" dirty="0"/>
              <a:t>Mini-Smart Router</a:t>
            </a:r>
          </a:p>
          <a:p>
            <a:pPr marL="285750" indent="-285750">
              <a:buFont typeface="Arial" panose="020B0604020202020204" pitchFamily="34" charset="0"/>
              <a:buChar char="•"/>
            </a:pPr>
            <a:r>
              <a:rPr lang="en-US" dirty="0"/>
              <a:t>USB to </a:t>
            </a:r>
            <a:r>
              <a:rPr lang="en-US" dirty="0" err="1"/>
              <a:t>microUSB</a:t>
            </a:r>
            <a:r>
              <a:rPr lang="en-US" dirty="0"/>
              <a:t> cable</a:t>
            </a:r>
          </a:p>
          <a:p>
            <a:pPr marL="285750" indent="-285750">
              <a:buFont typeface="Arial" panose="020B0604020202020204" pitchFamily="34" charset="0"/>
              <a:buChar char="•"/>
            </a:pPr>
            <a:r>
              <a:rPr lang="en-US" dirty="0"/>
              <a:t>Esp32 board</a:t>
            </a:r>
          </a:p>
          <a:p>
            <a:endParaRPr lang="en-US" dirty="0"/>
          </a:p>
        </p:txBody>
      </p:sp>
      <p:pic>
        <p:nvPicPr>
          <p:cNvPr id="5" name="Picture Placeholder 3" descr="A bunch of items that are on a table&#10;&#10;Description automatically generated">
            <a:extLst>
              <a:ext uri="{FF2B5EF4-FFF2-40B4-BE49-F238E27FC236}">
                <a16:creationId xmlns:a16="http://schemas.microsoft.com/office/drawing/2014/main" id="{1BC154A9-ED2F-7B4F-BD64-A412A3343F11}"/>
              </a:ext>
            </a:extLst>
          </p:cNvPr>
          <p:cNvPicPr>
            <a:picLocks noChangeAspect="1"/>
          </p:cNvPicPr>
          <p:nvPr/>
        </p:nvPicPr>
        <p:blipFill>
          <a:blip r:embed="rId2">
            <a:extLst>
              <a:ext uri="{28A0092B-C50C-407E-A947-70E740481C1C}">
                <a14:useLocalDpi xmlns:a14="http://schemas.microsoft.com/office/drawing/2010/main" val="0"/>
              </a:ext>
            </a:extLst>
          </a:blip>
          <a:srcRect l="2508" r="2508"/>
          <a:stretch>
            <a:fillRect/>
          </a:stretch>
        </p:blipFill>
        <p:spPr>
          <a:xfrm>
            <a:off x="3986619" y="897196"/>
            <a:ext cx="6172200" cy="4873625"/>
          </a:xfrm>
          <a:prstGeom prst="rect">
            <a:avLst/>
          </a:prstGeom>
        </p:spPr>
      </p:pic>
    </p:spTree>
    <p:extLst>
      <p:ext uri="{BB962C8B-B14F-4D97-AF65-F5344CB8AC3E}">
        <p14:creationId xmlns:p14="http://schemas.microsoft.com/office/powerpoint/2010/main" val="1610937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F2E21-285D-744E-B94B-2E4322B3CC69}"/>
              </a:ext>
            </a:extLst>
          </p:cNvPr>
          <p:cNvSpPr>
            <a:spLocks noGrp="1"/>
          </p:cNvSpPr>
          <p:nvPr>
            <p:ph type="title"/>
          </p:nvPr>
        </p:nvSpPr>
        <p:spPr/>
        <p:txBody>
          <a:bodyPr>
            <a:normAutofit/>
          </a:bodyPr>
          <a:lstStyle/>
          <a:p>
            <a:r>
              <a:rPr lang="en-US" cap="none" dirty="0"/>
              <a:t>From there, it was a matter of inventorying the necessary items from the Arduino start kit; they were:	</a:t>
            </a:r>
          </a:p>
        </p:txBody>
      </p:sp>
      <p:sp>
        <p:nvSpPr>
          <p:cNvPr id="3" name="Content Placeholder 2">
            <a:extLst>
              <a:ext uri="{FF2B5EF4-FFF2-40B4-BE49-F238E27FC236}">
                <a16:creationId xmlns:a16="http://schemas.microsoft.com/office/drawing/2014/main" id="{3656E3FD-1FF8-C44D-BE29-30B94D66D72B}"/>
              </a:ext>
            </a:extLst>
          </p:cNvPr>
          <p:cNvSpPr>
            <a:spLocks noGrp="1"/>
          </p:cNvSpPr>
          <p:nvPr>
            <p:ph idx="1"/>
          </p:nvPr>
        </p:nvSpPr>
        <p:spPr/>
        <p:txBody>
          <a:bodyPr>
            <a:normAutofit/>
          </a:bodyPr>
          <a:lstStyle/>
          <a:p>
            <a:pPr lvl="4"/>
            <a:r>
              <a:rPr lang="en-US" sz="1800" dirty="0"/>
              <a:t>Arduino Board</a:t>
            </a:r>
          </a:p>
          <a:p>
            <a:pPr lvl="4"/>
            <a:r>
              <a:rPr lang="en-US" sz="1800" dirty="0"/>
              <a:t>Breadboard</a:t>
            </a:r>
          </a:p>
          <a:p>
            <a:pPr lvl="4"/>
            <a:r>
              <a:rPr lang="en-US" sz="1800" dirty="0"/>
              <a:t>220 Ohm resistor</a:t>
            </a:r>
          </a:p>
          <a:p>
            <a:pPr lvl="4"/>
            <a:r>
              <a:rPr lang="en-US" sz="1800" dirty="0"/>
              <a:t>PIR Motion Sensor</a:t>
            </a:r>
          </a:p>
          <a:p>
            <a:pPr lvl="4"/>
            <a:r>
              <a:rPr lang="en-US" sz="1800" dirty="0"/>
              <a:t>Wires </a:t>
            </a:r>
          </a:p>
          <a:p>
            <a:pPr lvl="4"/>
            <a:r>
              <a:rPr lang="en-US" sz="1800" dirty="0"/>
              <a:t>Esp32 board</a:t>
            </a:r>
          </a:p>
          <a:p>
            <a:pPr lvl="4"/>
            <a:r>
              <a:rPr lang="en-US" sz="1800" dirty="0"/>
              <a:t>LED</a:t>
            </a:r>
          </a:p>
          <a:p>
            <a:pPr lvl="4"/>
            <a:r>
              <a:rPr lang="en-US" sz="1800" dirty="0"/>
              <a:t>Buzzer</a:t>
            </a:r>
          </a:p>
        </p:txBody>
      </p:sp>
    </p:spTree>
    <p:extLst>
      <p:ext uri="{BB962C8B-B14F-4D97-AF65-F5344CB8AC3E}">
        <p14:creationId xmlns:p14="http://schemas.microsoft.com/office/powerpoint/2010/main" val="272138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7D22D-2761-9C48-9C0E-F792BEE4D18E}"/>
              </a:ext>
            </a:extLst>
          </p:cNvPr>
          <p:cNvSpPr>
            <a:spLocks noGrp="1"/>
          </p:cNvSpPr>
          <p:nvPr>
            <p:ph type="title"/>
          </p:nvPr>
        </p:nvSpPr>
        <p:spPr>
          <a:xfrm>
            <a:off x="899549" y="706071"/>
            <a:ext cx="3273099" cy="2247117"/>
          </a:xfrm>
        </p:spPr>
        <p:txBody>
          <a:bodyPr/>
          <a:lstStyle/>
          <a:p>
            <a:r>
              <a:rPr lang="en-US" cap="none" dirty="0"/>
              <a:t>Inventory picture of items from previous slide</a:t>
            </a:r>
          </a:p>
        </p:txBody>
      </p:sp>
      <p:pic>
        <p:nvPicPr>
          <p:cNvPr id="6" name="Content Placeholder 5" descr="A circuit board&#10;&#10;Description automatically generated">
            <a:extLst>
              <a:ext uri="{FF2B5EF4-FFF2-40B4-BE49-F238E27FC236}">
                <a16:creationId xmlns:a16="http://schemas.microsoft.com/office/drawing/2014/main" id="{4D8C9018-D0B2-9240-941C-7B87C2FE8691}"/>
              </a:ext>
            </a:extLst>
          </p:cNvPr>
          <p:cNvPicPr>
            <a:picLocks noGrp="1" noChangeAspect="1"/>
          </p:cNvPicPr>
          <p:nvPr>
            <p:ph idx="1"/>
          </p:nvPr>
        </p:nvPicPr>
        <p:blipFill>
          <a:blip r:embed="rId2"/>
          <a:stretch>
            <a:fillRect/>
          </a:stretch>
        </p:blipFill>
        <p:spPr>
          <a:xfrm>
            <a:off x="4392857" y="917086"/>
            <a:ext cx="6013450" cy="4510087"/>
          </a:xfrm>
        </p:spPr>
      </p:pic>
    </p:spTree>
    <p:extLst>
      <p:ext uri="{BB962C8B-B14F-4D97-AF65-F5344CB8AC3E}">
        <p14:creationId xmlns:p14="http://schemas.microsoft.com/office/powerpoint/2010/main" val="2961766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AEE24-29D9-2A41-A0AD-941F0CDD1248}"/>
              </a:ext>
            </a:extLst>
          </p:cNvPr>
          <p:cNvSpPr>
            <a:spLocks noGrp="1"/>
          </p:cNvSpPr>
          <p:nvPr>
            <p:ph type="title"/>
          </p:nvPr>
        </p:nvSpPr>
        <p:spPr>
          <a:xfrm>
            <a:off x="1047449" y="123404"/>
            <a:ext cx="8643154" cy="1887950"/>
          </a:xfrm>
        </p:spPr>
        <p:txBody>
          <a:bodyPr/>
          <a:lstStyle/>
          <a:p>
            <a:pPr algn="ctr"/>
            <a:r>
              <a:rPr lang="en-US" cap="none" dirty="0"/>
              <a:t>About the Inventory</a:t>
            </a:r>
          </a:p>
        </p:txBody>
      </p:sp>
      <p:sp>
        <p:nvSpPr>
          <p:cNvPr id="3" name="Text Placeholder 2">
            <a:extLst>
              <a:ext uri="{FF2B5EF4-FFF2-40B4-BE49-F238E27FC236}">
                <a16:creationId xmlns:a16="http://schemas.microsoft.com/office/drawing/2014/main" id="{37DCFCD0-DF67-3241-A5C2-0AECF5E13C86}"/>
              </a:ext>
            </a:extLst>
          </p:cNvPr>
          <p:cNvSpPr>
            <a:spLocks noGrp="1"/>
          </p:cNvSpPr>
          <p:nvPr>
            <p:ph type="body" idx="1"/>
          </p:nvPr>
        </p:nvSpPr>
        <p:spPr>
          <a:xfrm>
            <a:off x="1390349" y="2710262"/>
            <a:ext cx="8630446" cy="1012929"/>
          </a:xfrm>
        </p:spPr>
        <p:txBody>
          <a:bodyPr>
            <a:noAutofit/>
          </a:bodyPr>
          <a:lstStyle/>
          <a:p>
            <a:r>
              <a:rPr lang="en-US" sz="2000" dirty="0"/>
              <a:t>Locating all the necessary items in the Arduino kit was easy; the challenge was in inventorying the entire Arduino kit upon receiving it.  This is because there were so many components.  This was taken care of by laying each item out carefully according to the 4 by 6 pictorial diagram that accompanied the Arduino kit.  It was also necessary to carefully look at the items that came in plastic bags since some of them were quite small and the inside of some of the bags contained more than one item.</a:t>
            </a:r>
          </a:p>
        </p:txBody>
      </p:sp>
    </p:spTree>
    <p:extLst>
      <p:ext uri="{BB962C8B-B14F-4D97-AF65-F5344CB8AC3E}">
        <p14:creationId xmlns:p14="http://schemas.microsoft.com/office/powerpoint/2010/main" val="171545475"/>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{95D43088-3098-D944-85AE-463B7F0877E7}tf10001119</Template>
  <TotalTime>4036</TotalTime>
  <Words>2631</Words>
  <Application>Microsoft Macintosh PowerPoint</Application>
  <PresentationFormat>Widescreen</PresentationFormat>
  <Paragraphs>219</Paragraphs>
  <Slides>47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47</vt:i4>
      </vt:variant>
    </vt:vector>
  </HeadingPairs>
  <TitlesOfParts>
    <vt:vector size="50" baseType="lpstr">
      <vt:lpstr>Arial</vt:lpstr>
      <vt:lpstr>Gill Sans MT</vt:lpstr>
      <vt:lpstr>Gallery</vt:lpstr>
      <vt:lpstr>CEIS 101  IoT (Internet of Things) Home Security System Project</vt:lpstr>
      <vt:lpstr>Introduction</vt:lpstr>
      <vt:lpstr>A few examples are:</vt:lpstr>
      <vt:lpstr>So the project combines many aspects of the IoT to create a home security system:</vt:lpstr>
      <vt:lpstr>How they work together</vt:lpstr>
      <vt:lpstr>It was necessary to organize &amp; inventory the items needed for the Home Security System. </vt:lpstr>
      <vt:lpstr>From there, it was a matter of inventorying the necessary items from the Arduino start kit; they were: </vt:lpstr>
      <vt:lpstr>Inventory picture of items from previous slide</vt:lpstr>
      <vt:lpstr>About the Inventory</vt:lpstr>
      <vt:lpstr>A flowchart will be used for planning the Home Security System</vt:lpstr>
      <vt:lpstr>Input – Process – Output</vt:lpstr>
      <vt:lpstr>About flowcharts</vt:lpstr>
      <vt:lpstr>Parts of the Home Security System:</vt:lpstr>
      <vt:lpstr>The Arduino board</vt:lpstr>
      <vt:lpstr>Arduino </vt:lpstr>
      <vt:lpstr>About The Arduino Interface….</vt:lpstr>
      <vt:lpstr>Sketch program for Arduino functions</vt:lpstr>
      <vt:lpstr>Wiring up the Arduino board</vt:lpstr>
      <vt:lpstr>Arduino board with code for lighting up the LED</vt:lpstr>
      <vt:lpstr>Connecting PC to Arduino board</vt:lpstr>
      <vt:lpstr>Completed circuit</vt:lpstr>
      <vt:lpstr>PIR Sensor</vt:lpstr>
      <vt:lpstr>Connecting PIR sensor to Arduino circuit</vt:lpstr>
      <vt:lpstr>Updated code for PIR sensor</vt:lpstr>
      <vt:lpstr>Updated code for PIR sensor (Continued)</vt:lpstr>
      <vt:lpstr>Updated code for PIR sensor (Continued)</vt:lpstr>
      <vt:lpstr>Completed circuit with LED and PIR sensor</vt:lpstr>
      <vt:lpstr>Substituted buzzer for LED to make an audible alarm</vt:lpstr>
      <vt:lpstr>Code for PIR sensor in Arduino IDE</vt:lpstr>
      <vt:lpstr>Serial monitor </vt:lpstr>
      <vt:lpstr>Serial monitor continued </vt:lpstr>
      <vt:lpstr>Serial monitor continued</vt:lpstr>
      <vt:lpstr>Using the serial monitor with a buzzer and resistance</vt:lpstr>
      <vt:lpstr>Test results:</vt:lpstr>
      <vt:lpstr>Serial monitor</vt:lpstr>
      <vt:lpstr>The red oval (below) indicates where the baud rate would appear.</vt:lpstr>
      <vt:lpstr>How the serial monitor works</vt:lpstr>
      <vt:lpstr>Networking</vt:lpstr>
      <vt:lpstr>Router setup</vt:lpstr>
      <vt:lpstr>ESP32 Setup</vt:lpstr>
      <vt:lpstr>From here, it was possible to turn the LED on or off using a web browser from the pc.</vt:lpstr>
      <vt:lpstr>Additionally, the LED can be operated from a Smart Phone, tablet, or other such similar IoT device</vt:lpstr>
      <vt:lpstr>Challenge assignment – adding PIR sensor and buzzer to ESP32 circuit</vt:lpstr>
      <vt:lpstr>Challenges</vt:lpstr>
      <vt:lpstr>Career Skills</vt:lpstr>
      <vt:lpstr>Conclusion</vt:lpstr>
      <vt:lpstr>Website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CEIS 101</dc:title>
  <dc:creator>Marvin Ziegler</dc:creator>
  <cp:lastModifiedBy>Ziegler, Marvin</cp:lastModifiedBy>
  <cp:revision>205</cp:revision>
  <dcterms:created xsi:type="dcterms:W3CDTF">2020-06-22T22:01:21Z</dcterms:created>
  <dcterms:modified xsi:type="dcterms:W3CDTF">2023-01-19T07:57:45Z</dcterms:modified>
</cp:coreProperties>
</file>