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7" r:id="rId4"/>
    <p:sldId id="264" r:id="rId5"/>
    <p:sldId id="258" r:id="rId6"/>
    <p:sldId id="262" r:id="rId7"/>
    <p:sldId id="265" r:id="rId8"/>
    <p:sldId id="266" r:id="rId9"/>
    <p:sldId id="263" r:id="rId10"/>
    <p:sldId id="267" r:id="rId11"/>
    <p:sldId id="268" r:id="rId12"/>
    <p:sldId id="269" r:id="rId13"/>
    <p:sldId id="271" r:id="rId14"/>
    <p:sldId id="270" r:id="rId15"/>
    <p:sldId id="272" r:id="rId16"/>
    <p:sldId id="273" r:id="rId17"/>
    <p:sldId id="275" r:id="rId18"/>
    <p:sldId id="276" r:id="rId19"/>
    <p:sldId id="274" r:id="rId20"/>
    <p:sldId id="280" r:id="rId21"/>
    <p:sldId id="278" r:id="rId22"/>
    <p:sldId id="279" r:id="rId23"/>
    <p:sldId id="281" r:id="rId24"/>
    <p:sldId id="285" r:id="rId25"/>
    <p:sldId id="283" r:id="rId26"/>
    <p:sldId id="284" r:id="rId27"/>
    <p:sldId id="286" r:id="rId28"/>
    <p:sldId id="282" r:id="rId29"/>
    <p:sldId id="287" r:id="rId30"/>
    <p:sldId id="288" r:id="rId31"/>
    <p:sldId id="289" r:id="rId32"/>
    <p:sldId id="290" r:id="rId33"/>
    <p:sldId id="292" r:id="rId34"/>
    <p:sldId id="293" r:id="rId35"/>
    <p:sldId id="294" r:id="rId36"/>
    <p:sldId id="295" r:id="rId37"/>
    <p:sldId id="296" r:id="rId38"/>
    <p:sldId id="297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0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2390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07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28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8635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228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1163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1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096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96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068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756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374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31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412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633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53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75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1AF027F-D242-4178-91D0-26F8B43E8E76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C594EFE-E606-4FF2-AA05-C0E26BAA0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05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levatedandsuspended.me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61C50-B9E6-4040-94E8-DC6A636409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94547" y="-1684640"/>
            <a:ext cx="8001000" cy="2971801"/>
          </a:xfrm>
        </p:spPr>
        <p:txBody>
          <a:bodyPr/>
          <a:lstStyle/>
          <a:p>
            <a:r>
              <a:rPr lang="en-US" dirty="0"/>
              <a:t>Disk Jockey Program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1A5966-4EF6-47A2-B34B-0891038795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43727" y="1688213"/>
            <a:ext cx="6400800" cy="194733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A program for a Disk Jockey to illustrate how a menu program can be created from C++</a:t>
            </a:r>
          </a:p>
          <a:p>
            <a:endParaRPr lang="en-US" sz="2800" dirty="0"/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CIS170C</a:t>
            </a:r>
          </a:p>
          <a:p>
            <a:pPr algn="ctr"/>
            <a:endParaRPr lang="en-US" sz="2800" dirty="0">
              <a:solidFill>
                <a:schemeClr val="tx1"/>
              </a:solidFill>
            </a:endParaRP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December 19, 2020</a:t>
            </a:r>
          </a:p>
          <a:p>
            <a:pPr algn="ctr"/>
            <a:endParaRPr lang="en-US" sz="2800" dirty="0">
              <a:solidFill>
                <a:schemeClr val="tx1"/>
              </a:solidFill>
            </a:endParaRPr>
          </a:p>
          <a:p>
            <a:pPr algn="ctr"/>
            <a:r>
              <a:rPr lang="en-US" sz="2800" dirty="0">
                <a:solidFill>
                  <a:schemeClr val="tx1"/>
                </a:solidFill>
              </a:rPr>
              <a:t>Prepared by Marvin Ziegler</a:t>
            </a:r>
          </a:p>
        </p:txBody>
      </p:sp>
    </p:spTree>
    <p:extLst>
      <p:ext uri="{BB962C8B-B14F-4D97-AF65-F5344CB8AC3E}">
        <p14:creationId xmlns:p14="http://schemas.microsoft.com/office/powerpoint/2010/main" val="1466369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7CF9F-BE4A-42F0-BF84-6402CA0149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5500" y="634999"/>
            <a:ext cx="8001000" cy="1193801"/>
          </a:xfrm>
        </p:spPr>
        <p:txBody>
          <a:bodyPr/>
          <a:lstStyle/>
          <a:p>
            <a:r>
              <a:rPr lang="en-US" cap="none" dirty="0"/>
              <a:t>Example ‘if’ statement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4F3F0D-A4C7-40A6-9ED6-15C454F3AE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21388" y="2142066"/>
            <a:ext cx="5120745" cy="2065866"/>
          </a:xfrm>
        </p:spPr>
        <p:txBody>
          <a:bodyPr/>
          <a:lstStyle/>
          <a:p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(playlists[g]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!=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g + 1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": 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playlists[g]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//display playlist name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694880-504A-4CC4-9361-84F9E4F2BA11}"/>
              </a:ext>
            </a:extLst>
          </p:cNvPr>
          <p:cNvSpPr txBox="1"/>
          <p:nvPr/>
        </p:nvSpPr>
        <p:spPr>
          <a:xfrm>
            <a:off x="1049867" y="2332545"/>
            <a:ext cx="45550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An ‘if’ statement is used inside a ‘for’ loop in the Create Playlist function.</a:t>
            </a:r>
          </a:p>
          <a:p>
            <a:endParaRPr lang="en-US" sz="2400" dirty="0"/>
          </a:p>
          <a:p>
            <a:r>
              <a:rPr lang="en-US" sz="2400" dirty="0"/>
              <a:t>This outputs the names of the elements in the ‘playlists[]’ as long as the element is populated with some kind of data.</a:t>
            </a:r>
          </a:p>
        </p:txBody>
      </p:sp>
    </p:spTree>
    <p:extLst>
      <p:ext uri="{BB962C8B-B14F-4D97-AF65-F5344CB8AC3E}">
        <p14:creationId xmlns:p14="http://schemas.microsoft.com/office/powerpoint/2010/main" val="3649045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22038-C9BA-498D-BC87-DD98D805E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5851" y="272715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en-US" sz="4000" cap="none" dirty="0"/>
              <a:t>Loops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6E71B-8508-45AA-B7DC-ECB294F33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0606" y="1026248"/>
            <a:ext cx="3122613" cy="4030579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Loops iterate through each part of a program until a certain condition is reached. 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This ‘for’ loop increments through each element of a 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‘playlists[]’ array in order to output each element.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EF409B-C8AE-4284-8C15-CA096290955A}"/>
              </a:ext>
            </a:extLst>
          </p:cNvPr>
          <p:cNvSpPr txBox="1"/>
          <p:nvPr/>
        </p:nvSpPr>
        <p:spPr>
          <a:xfrm>
            <a:off x="6320588" y="1779782"/>
            <a:ext cx="55024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b = 0; b &lt; 4; b = b + 1)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//loop to increment through current playlist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(playlists[b]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!=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/*adding 1 to loop counter variable since the computer starts to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*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/count from 0 instead of 1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b + 1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": 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playlists[b]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  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//display playlist name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082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33706-9A13-4D84-B91C-C4C21EB0F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38064" y="559468"/>
            <a:ext cx="3887788" cy="1014664"/>
          </a:xfrm>
        </p:spPr>
        <p:txBody>
          <a:bodyPr/>
          <a:lstStyle/>
          <a:p>
            <a:r>
              <a:rPr lang="en-US" cap="none" dirty="0"/>
              <a:t>Arrays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843BB5-C63E-4282-9318-E9BA71EB13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09138" y="1886731"/>
            <a:ext cx="6582862" cy="4048848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popularPlaylistUno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[] = {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800" dirty="0" err="1">
                <a:solidFill>
                  <a:srgbClr val="A31515"/>
                </a:solidFill>
                <a:latin typeface="Consolas" panose="020B0609020204030204" pitchFamily="49" charset="0"/>
              </a:rPr>
              <a:t>Surfin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\' Safari (Beach Boys)"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"Ring </a:t>
            </a:r>
            <a:r>
              <a:rPr lang="en-US" sz="1800" dirty="0" err="1">
                <a:solidFill>
                  <a:srgbClr val="A31515"/>
                </a:solidFill>
                <a:latin typeface="Consolas" panose="020B0609020204030204" pitchFamily="49" charset="0"/>
              </a:rPr>
              <a:t>Ring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 (ABBA)"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"County Fair (Beach Boys)"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"Ten Little Indians (Beach Boys)"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"Disillusion (ABBA)"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"Chug-A-Lug (Beach Boys)"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"Another Town, Another Train (ABBA)"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"Little Girl (Beach Boys)"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"People Need Love (ABBA)"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"409 (Beach Boys)"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"I Saw It in the Mirror (ABBA)"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};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DC1BB8-B665-485B-AFD9-ED68B4DD7ED5}"/>
              </a:ext>
            </a:extLst>
          </p:cNvPr>
          <p:cNvSpPr txBox="1"/>
          <p:nvPr/>
        </p:nvSpPr>
        <p:spPr>
          <a:xfrm>
            <a:off x="545431" y="1589551"/>
            <a:ext cx="450783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Arrays hold different types  of data; it’s according to the data type.</a:t>
            </a:r>
          </a:p>
          <a:p>
            <a:endParaRPr lang="en-US" sz="2000" dirty="0"/>
          </a:p>
          <a:p>
            <a:r>
              <a:rPr lang="en-US" sz="2000" dirty="0"/>
              <a:t>This array holds names of different songs for a particular playlist.</a:t>
            </a:r>
          </a:p>
          <a:p>
            <a:endParaRPr lang="en-US" sz="2000" dirty="0"/>
          </a:p>
          <a:p>
            <a:r>
              <a:rPr lang="en-US" sz="2000" dirty="0"/>
              <a:t>Besides strings, arrays can hold integers, characters and other data types.</a:t>
            </a:r>
          </a:p>
          <a:p>
            <a:endParaRPr lang="en-US" sz="2000" dirty="0"/>
          </a:p>
          <a:p>
            <a:r>
              <a:rPr lang="en-US" sz="2000" dirty="0"/>
              <a:t>Arrays are in the following format:</a:t>
            </a:r>
          </a:p>
          <a:p>
            <a:endParaRPr lang="en-US" sz="2000" dirty="0"/>
          </a:p>
          <a:p>
            <a:r>
              <a:rPr lang="en-US" sz="2000" dirty="0" err="1"/>
              <a:t>arrayName</a:t>
            </a:r>
            <a:r>
              <a:rPr lang="en-US" sz="2000" dirty="0"/>
              <a:t>[] = {n1, n2, n3, n4….</a:t>
            </a:r>
            <a:r>
              <a:rPr lang="en-US" sz="2000" dirty="0" err="1"/>
              <a:t>nLast</a:t>
            </a:r>
            <a:r>
              <a:rPr lang="en-US" sz="2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514982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3F554-EC30-4BED-809C-44C9A78E4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0905" y="680803"/>
            <a:ext cx="8534400" cy="1507067"/>
          </a:xfrm>
        </p:spPr>
        <p:txBody>
          <a:bodyPr/>
          <a:lstStyle/>
          <a:p>
            <a:pPr algn="ctr"/>
            <a:r>
              <a:rPr lang="en-US" cap="none" dirty="0"/>
              <a:t>Hierarchy chart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338D73-78FF-4AC0-9430-1D8349B21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1846" y="2898273"/>
            <a:ext cx="8571396" cy="28608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3FD21C-8175-4C2D-AA8C-79425ACC6004}"/>
              </a:ext>
            </a:extLst>
          </p:cNvPr>
          <p:cNvSpPr txBox="1"/>
          <p:nvPr/>
        </p:nvSpPr>
        <p:spPr>
          <a:xfrm>
            <a:off x="288758" y="585086"/>
            <a:ext cx="272715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This is a hierarchy chart for the program, which shows the logical units involved.</a:t>
            </a:r>
          </a:p>
          <a:p>
            <a:endParaRPr lang="en-US" sz="2000" dirty="0"/>
          </a:p>
          <a:p>
            <a:r>
              <a:rPr lang="en-US" sz="2000" dirty="0"/>
              <a:t>For each of the menu entries, there is a separate module.</a:t>
            </a:r>
          </a:p>
          <a:p>
            <a:endParaRPr lang="en-US" sz="2000" dirty="0"/>
          </a:p>
          <a:p>
            <a:r>
              <a:rPr lang="en-US" sz="2000" dirty="0"/>
              <a:t>Modules come in the format of:</a:t>
            </a:r>
          </a:p>
          <a:p>
            <a:endParaRPr lang="en-US" sz="2000" dirty="0"/>
          </a:p>
          <a:p>
            <a:r>
              <a:rPr lang="en-US" sz="2000" dirty="0"/>
              <a:t>Datatype </a:t>
            </a:r>
            <a:r>
              <a:rPr lang="en-US" sz="2000" dirty="0" err="1"/>
              <a:t>moduleName</a:t>
            </a:r>
            <a:r>
              <a:rPr lang="en-US" sz="2000" dirty="0"/>
              <a:t>(parameters) {</a:t>
            </a:r>
          </a:p>
          <a:p>
            <a:r>
              <a:rPr lang="en-US" sz="2000" dirty="0"/>
              <a:t>What the module is doing</a:t>
            </a:r>
          </a:p>
          <a:p>
            <a:r>
              <a:rPr lang="en-US" sz="2000" dirty="0"/>
              <a:t>}  //end of module</a:t>
            </a:r>
          </a:p>
        </p:txBody>
      </p:sp>
    </p:spTree>
    <p:extLst>
      <p:ext uri="{BB962C8B-B14F-4D97-AF65-F5344CB8AC3E}">
        <p14:creationId xmlns:p14="http://schemas.microsoft.com/office/powerpoint/2010/main" val="2170220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CAD05-9B70-4B97-B825-43820034BE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91000" y="-1656349"/>
            <a:ext cx="8001000" cy="2971801"/>
          </a:xfrm>
        </p:spPr>
        <p:txBody>
          <a:bodyPr/>
          <a:lstStyle/>
          <a:p>
            <a:r>
              <a:rPr lang="en-US" cap="none" dirty="0"/>
              <a:t>Modules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5F61DE-C002-4D81-BB95-EBF03C88A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96842" y="1726309"/>
            <a:ext cx="6438483" cy="3663838"/>
          </a:xfrm>
        </p:spPr>
        <p:txBody>
          <a:bodyPr>
            <a:normAutofit fontScale="92500"/>
          </a:bodyPr>
          <a:lstStyle/>
          <a:p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searchMusic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//function for searching for music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//display menu to search for music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"Search Music\n"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"Please Enter a Search Term\t"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cin.ignore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//clears buffer from </a:t>
            </a:r>
            <a:r>
              <a:rPr lang="en-US" sz="1800" dirty="0" err="1">
                <a:solidFill>
                  <a:srgbClr val="008000"/>
                </a:solidFill>
                <a:latin typeface="Consolas" panose="020B0609020204030204" pitchFamily="49" charset="0"/>
              </a:rPr>
              <a:t>prev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 input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getline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cin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searchTerm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//getting a search term from user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"Searching for \""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searchTerm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"\"\n\n"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//notify user of search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BF9E5-1FBE-4598-BCDE-99AFCBF90463}"/>
              </a:ext>
            </a:extLst>
          </p:cNvPr>
          <p:cNvSpPr txBox="1"/>
          <p:nvPr/>
        </p:nvSpPr>
        <p:spPr>
          <a:xfrm>
            <a:off x="705853" y="1726309"/>
            <a:ext cx="442762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Here is an example of a module; this one is for searching for music.</a:t>
            </a:r>
          </a:p>
          <a:p>
            <a:endParaRPr lang="en-US" sz="2000" dirty="0"/>
          </a:p>
          <a:p>
            <a:r>
              <a:rPr lang="en-US" sz="2000" dirty="0"/>
              <a:t>Since it only basically gets user input and outputs a message, it’s relatively short.  For this reason, it was easy to attach as an example of a module.</a:t>
            </a:r>
          </a:p>
          <a:p>
            <a:endParaRPr lang="en-US" sz="2000" dirty="0"/>
          </a:p>
          <a:p>
            <a:r>
              <a:rPr lang="en-US" sz="2000" dirty="0"/>
              <a:t>Plans are for this to be developed to act upon user input to search an array of songs for one the user is interested in.</a:t>
            </a:r>
          </a:p>
        </p:txBody>
      </p:sp>
    </p:spTree>
    <p:extLst>
      <p:ext uri="{BB962C8B-B14F-4D97-AF65-F5344CB8AC3E}">
        <p14:creationId xmlns:p14="http://schemas.microsoft.com/office/powerpoint/2010/main" val="946805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44B5555-0CC2-4C5B-A70F-7395B82C46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50823" y="3555109"/>
            <a:ext cx="6400800" cy="1947333"/>
          </a:xfrm>
        </p:spPr>
        <p:txBody>
          <a:bodyPr/>
          <a:lstStyle/>
          <a:p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saveFile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808080"/>
                </a:solidFill>
                <a:latin typeface="Consolas" panose="020B0609020204030204" pitchFamily="49" charset="0"/>
              </a:rPr>
              <a:t>classicalPlaylistUno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[], 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808080"/>
                </a:solidFill>
                <a:latin typeface="Consolas" panose="020B0609020204030204" pitchFamily="49" charset="0"/>
              </a:rPr>
              <a:t>classicalPlaylistDue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[],</a:t>
            </a:r>
          </a:p>
          <a:p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808080"/>
                </a:solidFill>
                <a:latin typeface="Consolas" panose="020B0609020204030204" pitchFamily="49" charset="0"/>
              </a:rPr>
              <a:t>popularPlaylistUno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[], 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808080"/>
                </a:solidFill>
                <a:latin typeface="Consolas" panose="020B0609020204030204" pitchFamily="49" charset="0"/>
              </a:rPr>
              <a:t>popularPlaylistDue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[])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5DE8818-19B0-4B56-8654-ABDF1D15C5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10318" y="-1854869"/>
            <a:ext cx="8001000" cy="2971801"/>
          </a:xfrm>
        </p:spPr>
        <p:txBody>
          <a:bodyPr/>
          <a:lstStyle/>
          <a:p>
            <a:r>
              <a:rPr lang="en-US" cap="none" dirty="0"/>
              <a:t>Ability to save 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9735D4-7FC2-4F0B-8FFF-9B2AEBA0417E}"/>
              </a:ext>
            </a:extLst>
          </p:cNvPr>
          <p:cNvSpPr txBox="1"/>
          <p:nvPr/>
        </p:nvSpPr>
        <p:spPr>
          <a:xfrm>
            <a:off x="1138989" y="1485900"/>
            <a:ext cx="495701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ability to save data is performed with the “Save Data” module.</a:t>
            </a:r>
          </a:p>
          <a:p>
            <a:endParaRPr lang="en-US" sz="2000" dirty="0"/>
          </a:p>
          <a:p>
            <a:r>
              <a:rPr lang="en-US" sz="2000" dirty="0"/>
              <a:t>To the right is the declaration for this module.  It includes the name of several playlists as parameters for the modules.</a:t>
            </a:r>
          </a:p>
          <a:p>
            <a:endParaRPr lang="en-US" sz="2000" dirty="0"/>
          </a:p>
          <a:p>
            <a:r>
              <a:rPr lang="en-US" sz="2000" dirty="0"/>
              <a:t>This module will save to the computer each element of the playlist; in other words, each song.  It saves them as a list in a text file.</a:t>
            </a:r>
          </a:p>
        </p:txBody>
      </p:sp>
    </p:spTree>
    <p:extLst>
      <p:ext uri="{BB962C8B-B14F-4D97-AF65-F5344CB8AC3E}">
        <p14:creationId xmlns:p14="http://schemas.microsoft.com/office/powerpoint/2010/main" val="31522412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02F2F-85E1-4154-9AF9-3389466885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13095" y="2562726"/>
            <a:ext cx="5390147" cy="4030579"/>
          </a:xfrm>
        </p:spPr>
        <p:txBody>
          <a:bodyPr>
            <a:normAutofit fontScale="90000"/>
          </a:bodyPr>
          <a:lstStyle/>
          <a:p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//create a file object named </a:t>
            </a:r>
            <a:r>
              <a:rPr lang="en-US" sz="1800" dirty="0" err="1">
                <a:solidFill>
                  <a:srgbClr val="008000"/>
                </a:solidFill>
                <a:latin typeface="Consolas" panose="020B0609020204030204" pitchFamily="49" charset="0"/>
              </a:rPr>
              <a:t>savedPlaylistFile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;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ofstream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savedPlaylistFile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switch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(choice)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'1'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//creating and opening a new file from file object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savedPlaylistFile.open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"Classical Playlist 1.txt"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filename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=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"Classical Playlist 1.txt"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//variable to hold name of text file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//loop to go through array &amp; save each element to a file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b = 0; b &lt; 9; b = b + 1) {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800" dirty="0" err="1">
                <a:solidFill>
                  <a:srgbClr val="808080"/>
                </a:solidFill>
                <a:latin typeface="Consolas" panose="020B0609020204030204" pitchFamily="49" charset="0"/>
              </a:rPr>
              <a:t>classicalPlaylistUno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[b]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!=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//what to do if array location not empty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//write song name to file and then hit carriage return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savedPlaylistFile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808080"/>
                </a:solidFill>
                <a:latin typeface="Consolas" panose="020B0609020204030204" pitchFamily="49" charset="0"/>
              </a:rPr>
              <a:t>classicalPlaylistUno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[b]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fileWritten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C492AB-6B75-4693-AECB-584B4D11E9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295" y="158193"/>
            <a:ext cx="6400800" cy="1947333"/>
          </a:xfrm>
        </p:spPr>
        <p:txBody>
          <a:bodyPr>
            <a:norm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  <a:p>
            <a:pPr algn="ctr"/>
            <a:r>
              <a:rPr lang="en-US" sz="4000" dirty="0">
                <a:solidFill>
                  <a:schemeClr val="tx1"/>
                </a:solidFill>
              </a:rPr>
              <a:t>Creating Files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4B63D2-7DD2-4B2F-AB6B-9AD1245D4938}"/>
              </a:ext>
            </a:extLst>
          </p:cNvPr>
          <p:cNvSpPr txBox="1"/>
          <p:nvPr/>
        </p:nvSpPr>
        <p:spPr>
          <a:xfrm>
            <a:off x="1131930" y="2105526"/>
            <a:ext cx="495701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 file stream object called SAVEDPLAYLISTFILE was created to aid in creating a text file.  Using it, in conjunction with the dot operator (.), I was able to open a new text file and give it the name “Classical Playlist 1.txt”.  Per the switch statement, this was done per the user’s choice. </a:t>
            </a:r>
          </a:p>
        </p:txBody>
      </p:sp>
    </p:spTree>
    <p:extLst>
      <p:ext uri="{BB962C8B-B14F-4D97-AF65-F5344CB8AC3E}">
        <p14:creationId xmlns:p14="http://schemas.microsoft.com/office/powerpoint/2010/main" val="34097448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7FA2F-7C26-4C0A-AAD9-5F61E63B47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1185" y="-514351"/>
            <a:ext cx="6400800" cy="2674621"/>
          </a:xfrm>
        </p:spPr>
        <p:txBody>
          <a:bodyPr/>
          <a:lstStyle/>
          <a:p>
            <a:r>
              <a:rPr lang="en-US" cap="none" dirty="0"/>
              <a:t>More on file creation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09F0B9-35E6-4537-B467-D38C46B3FF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076" y="3429000"/>
            <a:ext cx="6400800" cy="194733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After creation and writing to the file, it should be closed, also per the dot operator.  This is in order to have the ability to create and open a subsequent file after this one.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AFAC72-4113-4420-8C56-42B351318FD8}"/>
              </a:ext>
            </a:extLst>
          </p:cNvPr>
          <p:cNvSpPr txBox="1"/>
          <p:nvPr/>
        </p:nvSpPr>
        <p:spPr>
          <a:xfrm>
            <a:off x="7900416" y="822960"/>
            <a:ext cx="39502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US" sz="2400" dirty="0">
                <a:solidFill>
                  <a:srgbClr val="008000"/>
                </a:solidFill>
                <a:latin typeface="Consolas" panose="020B0609020204030204" pitchFamily="49" charset="0"/>
              </a:rPr>
              <a:t>//end of 'if' statement</a:t>
            </a:r>
            <a:endParaRPr lang="en-US" sz="2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else</a:t>
            </a:r>
            <a:endParaRPr lang="en-US" sz="2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A31515"/>
                </a:solidFill>
                <a:latin typeface="Consolas" panose="020B0609020204030204" pitchFamily="49" charset="0"/>
              </a:rPr>
              <a:t>"File creation unsuccessful"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US" sz="2400" dirty="0">
                <a:solidFill>
                  <a:srgbClr val="008000"/>
                </a:solidFill>
                <a:latin typeface="Consolas" panose="020B0609020204030204" pitchFamily="49" charset="0"/>
              </a:rPr>
              <a:t>//end of 'for' loop</a:t>
            </a:r>
            <a:endParaRPr lang="en-US" sz="2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400" dirty="0" err="1">
                <a:solidFill>
                  <a:srgbClr val="FF0000"/>
                </a:solidFill>
                <a:latin typeface="Consolas" panose="020B0609020204030204" pitchFamily="49" charset="0"/>
              </a:rPr>
              <a:t>savedPlaylistFile.close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r>
              <a:rPr lang="en-US" sz="2400" dirty="0">
                <a:solidFill>
                  <a:srgbClr val="008000"/>
                </a:solidFill>
                <a:latin typeface="Consolas" panose="020B0609020204030204" pitchFamily="49" charset="0"/>
              </a:rPr>
              <a:t>//closing the file</a:t>
            </a:r>
            <a:endParaRPr lang="en-US" sz="2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08478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AB716-B84D-4E7A-B77C-A0E827155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028" y="482260"/>
            <a:ext cx="5427455" cy="5512139"/>
          </a:xfrm>
        </p:spPr>
        <p:txBody>
          <a:bodyPr/>
          <a:lstStyle/>
          <a:p>
            <a:r>
              <a:rPr lang="en-US" cap="none" dirty="0"/>
              <a:t>Here where I’m choosing the part of the program that allows me to create a file.  The last part of the output indicates that a file was actually created.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E34CE9-9B23-45D0-9346-439ED2B29A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547285"/>
            <a:ext cx="5782482" cy="576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01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4A9B3-FEC1-4FB9-BEF3-C62517295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7716" y="4744898"/>
            <a:ext cx="9209596" cy="1684868"/>
          </a:xfrm>
        </p:spPr>
        <p:txBody>
          <a:bodyPr>
            <a:normAutofit fontScale="90000"/>
          </a:bodyPr>
          <a:lstStyle/>
          <a:p>
            <a:r>
              <a:rPr lang="en-US" cap="none" dirty="0"/>
              <a:t>The project folder indicates a text file was actually made.  Also, opening the files reveals all the elements from the array.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ABF578-EEAB-4588-AFB3-0C969DB4F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4016" y="654634"/>
            <a:ext cx="5344517" cy="29169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3FA9E4-5564-4FBF-BDFF-2CC85296DC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415" y="428234"/>
            <a:ext cx="5143946" cy="413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108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ED2BF-EED3-439B-8706-2F42AA24A8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7438" y="-1207169"/>
            <a:ext cx="8001000" cy="2971801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77CD89-8630-4092-BC37-840ECBA947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53643" y="2720919"/>
            <a:ext cx="6400800" cy="1947333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This project is about a menu program for a disc jockey.  This is because music is always a lot of fun.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Anyway, it’s a program that will allow the disc jockey to work with individual songs, playlists, save playlist to the computer and more. </a:t>
            </a:r>
          </a:p>
        </p:txBody>
      </p:sp>
    </p:spTree>
    <p:extLst>
      <p:ext uri="{BB962C8B-B14F-4D97-AF65-F5344CB8AC3E}">
        <p14:creationId xmlns:p14="http://schemas.microsoft.com/office/powerpoint/2010/main" val="33309544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6B858-B6C0-431A-89B4-E656633095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5500" y="-835184"/>
            <a:ext cx="8620626" cy="2971801"/>
          </a:xfrm>
        </p:spPr>
        <p:txBody>
          <a:bodyPr/>
          <a:lstStyle/>
          <a:p>
            <a:r>
              <a:rPr lang="en-US" cap="none" dirty="0"/>
              <a:t>Header for working with 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1E1E80-F3DB-4189-A7D4-7EE95AD622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1200" y="4052414"/>
            <a:ext cx="6400800" cy="194733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en-US" sz="2400" dirty="0">
                <a:solidFill>
                  <a:srgbClr val="A31515"/>
                </a:solidFill>
                <a:latin typeface="Consolas" panose="020B0609020204030204" pitchFamily="49" charset="0"/>
              </a:rPr>
              <a:t>&lt;fstream&gt;</a:t>
            </a:r>
            <a:r>
              <a:rPr lang="en-US" sz="2400" dirty="0">
                <a:solidFill>
                  <a:srgbClr val="008000"/>
                </a:solidFill>
                <a:latin typeface="Consolas" panose="020B0609020204030204" pitchFamily="49" charset="0"/>
              </a:rPr>
              <a:t>//contains declarations //necessary for file operations</a:t>
            </a:r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187EE3-326E-4B5A-8CDF-740EB5F41293}"/>
              </a:ext>
            </a:extLst>
          </p:cNvPr>
          <p:cNvSpPr txBox="1"/>
          <p:nvPr/>
        </p:nvSpPr>
        <p:spPr>
          <a:xfrm>
            <a:off x="481263" y="3160295"/>
            <a:ext cx="4876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It’s necessary to add the </a:t>
            </a:r>
            <a:r>
              <a:rPr lang="en-US" sz="2400" dirty="0" err="1"/>
              <a:t>fstream</a:t>
            </a:r>
            <a:r>
              <a:rPr lang="en-US" sz="2400" dirty="0"/>
              <a:t> header for working with files.  This is for opening, closing or appending info.</a:t>
            </a:r>
          </a:p>
          <a:p>
            <a:endParaRPr lang="en-US" sz="2400" dirty="0"/>
          </a:p>
          <a:p>
            <a:r>
              <a:rPr lang="en-US" sz="2400" dirty="0"/>
              <a:t>Appending refers to adding something right after the very last part of the file.</a:t>
            </a:r>
          </a:p>
        </p:txBody>
      </p:sp>
    </p:spTree>
    <p:extLst>
      <p:ext uri="{BB962C8B-B14F-4D97-AF65-F5344CB8AC3E}">
        <p14:creationId xmlns:p14="http://schemas.microsoft.com/office/powerpoint/2010/main" val="28305531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88D61-7A82-4437-A46F-20459C2242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172" y="-630937"/>
            <a:ext cx="9794812" cy="1947333"/>
          </a:xfrm>
        </p:spPr>
        <p:txBody>
          <a:bodyPr/>
          <a:lstStyle/>
          <a:p>
            <a:r>
              <a:rPr lang="en-US" cap="none" dirty="0"/>
              <a:t>Erroneous input detection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042749-2875-44EB-8018-3FFB09D8B2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7092" y="2061801"/>
            <a:ext cx="4619308" cy="4131735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For the </a:t>
            </a:r>
            <a:r>
              <a:rPr lang="en-US" sz="2800" dirty="0" err="1">
                <a:solidFill>
                  <a:schemeClr val="tx1"/>
                </a:solidFill>
              </a:rPr>
              <a:t>addSongs</a:t>
            </a:r>
            <a:r>
              <a:rPr lang="en-US" sz="2800" dirty="0">
                <a:solidFill>
                  <a:schemeClr val="tx1"/>
                </a:solidFill>
              </a:rPr>
              <a:t>() module, the program will notify the user that an erroneous input was made if a letter of the alphabet is entered when it prompts for a letter.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208B0F-2AE1-4CD5-B390-7071E5ECE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8365" y="1316396"/>
            <a:ext cx="5515745" cy="459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187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B3B1A-D4F1-43A2-B3C3-6F900EFFD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920" y="-948973"/>
            <a:ext cx="5411788" cy="3502153"/>
          </a:xfrm>
        </p:spPr>
        <p:txBody>
          <a:bodyPr/>
          <a:lstStyle/>
          <a:p>
            <a:r>
              <a:rPr lang="en-US" cap="none" dirty="0"/>
              <a:t>Error detection – how it works (in this instance, anyway)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43BA37-9DA9-4A67-9267-EB7A9DCBDF9E}"/>
              </a:ext>
            </a:extLst>
          </p:cNvPr>
          <p:cNvSpPr txBox="1"/>
          <p:nvPr/>
        </p:nvSpPr>
        <p:spPr>
          <a:xfrm>
            <a:off x="999102" y="2858518"/>
            <a:ext cx="48828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</a:t>
            </a:r>
            <a:r>
              <a:rPr lang="en-US" sz="2400" dirty="0" err="1"/>
              <a:t>cin.clear</a:t>
            </a:r>
            <a:r>
              <a:rPr lang="en-US" sz="2400" dirty="0"/>
              <a:t>() statement resets errors flags; then </a:t>
            </a:r>
            <a:r>
              <a:rPr lang="en-US" sz="2400" dirty="0" err="1"/>
              <a:t>cin.ignore</a:t>
            </a:r>
            <a:r>
              <a:rPr lang="en-US" sz="2400" dirty="0"/>
              <a:t>(INT, MAX, ‘\n’) reads everything input and ignores all the input until the EOF (end of file).</a:t>
            </a:r>
          </a:p>
          <a:p>
            <a:endParaRPr lang="en-US" sz="2400" dirty="0"/>
          </a:p>
          <a:p>
            <a:r>
              <a:rPr lang="en-US" sz="2400" dirty="0"/>
              <a:t>Then the ‘if’ statement checks to see if it sees a ‘0’ being input.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D4DF36-EE4B-45B3-A943-D9CA7E3374D5}"/>
              </a:ext>
            </a:extLst>
          </p:cNvPr>
          <p:cNvSpPr txBox="1"/>
          <p:nvPr/>
        </p:nvSpPr>
        <p:spPr>
          <a:xfrm>
            <a:off x="7132639" y="802104"/>
            <a:ext cx="4882897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"How many songs would you like to enter?\t"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/*below two statements clear the stdin buffer*/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cin.clear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//resetting error flags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cin.ignore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6F008A"/>
                </a:solidFill>
                <a:latin typeface="Consolas" panose="020B0609020204030204" pitchFamily="49" charset="0"/>
              </a:rPr>
              <a:t>INT_MAX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'\n'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//reads and ignores everything until EOF (end of file)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cin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&gt;&gt;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numberOfSongs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numberOfSongs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== 0) {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"The value is a not a number. Please enter a positive number."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continue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else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7853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480DF-5397-4EB8-B5C7-F50296D288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0863" y="-1255296"/>
            <a:ext cx="8001000" cy="2971801"/>
          </a:xfrm>
        </p:spPr>
        <p:txBody>
          <a:bodyPr/>
          <a:lstStyle/>
          <a:p>
            <a:r>
              <a:rPr lang="en-US" cap="none" dirty="0"/>
              <a:t>Header file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570198-4568-4F78-A6D8-1906CFA6E5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17095" y="1716505"/>
            <a:ext cx="4770104" cy="4181196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A31515"/>
                </a:solidFill>
                <a:latin typeface="Consolas" panose="020B0609020204030204" pitchFamily="49" charset="0"/>
              </a:rPr>
              <a:t>&lt;</a:t>
            </a:r>
            <a:r>
              <a:rPr lang="en-US" sz="2400" dirty="0" err="1">
                <a:solidFill>
                  <a:srgbClr val="A31515"/>
                </a:solidFill>
                <a:latin typeface="Consolas" panose="020B0609020204030204" pitchFamily="49" charset="0"/>
              </a:rPr>
              <a:t>limits.h</a:t>
            </a:r>
            <a:r>
              <a:rPr lang="en-US" sz="2400" dirty="0">
                <a:solidFill>
                  <a:srgbClr val="A31515"/>
                </a:solidFill>
                <a:latin typeface="Consolas" panose="020B0609020204030204" pitchFamily="49" charset="0"/>
              </a:rPr>
              <a:t>&gt;</a:t>
            </a:r>
            <a:r>
              <a:rPr lang="en-US" sz="2400" dirty="0">
                <a:solidFill>
                  <a:srgbClr val="008000"/>
                </a:solidFill>
                <a:latin typeface="Consolas" panose="020B0609020204030204" pitchFamily="49" charset="0"/>
              </a:rPr>
              <a:t>//library for //defining constants</a:t>
            </a:r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76AE25-5819-42D9-9CDC-4624DF84FCF9}"/>
              </a:ext>
            </a:extLst>
          </p:cNvPr>
          <p:cNvSpPr txBox="1"/>
          <p:nvPr/>
        </p:nvSpPr>
        <p:spPr>
          <a:xfrm>
            <a:off x="946484" y="2085474"/>
            <a:ext cx="47701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</a:t>
            </a:r>
            <a:r>
              <a:rPr lang="en-US" sz="2400" dirty="0" err="1"/>
              <a:t>limits.h</a:t>
            </a:r>
            <a:r>
              <a:rPr lang="en-US" sz="2400" dirty="0"/>
              <a:t> header was necessary for the checking the input, per slides 21&amp; 22; it allows the erroneous input to be converted to zero.  Then upon the input being checked to see it’s value, it tells the user to enter a correct entry since the erroneous input was pretty much converted to a zero (0).</a:t>
            </a:r>
          </a:p>
        </p:txBody>
      </p:sp>
    </p:spTree>
    <p:extLst>
      <p:ext uri="{BB962C8B-B14F-4D97-AF65-F5344CB8AC3E}">
        <p14:creationId xmlns:p14="http://schemas.microsoft.com/office/powerpoint/2010/main" val="37107988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F5F60-9C1E-408C-90E7-29D060BA37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5500" y="-870286"/>
            <a:ext cx="8001000" cy="2971801"/>
          </a:xfrm>
        </p:spPr>
        <p:txBody>
          <a:bodyPr/>
          <a:lstStyle/>
          <a:p>
            <a:r>
              <a:rPr lang="en-US" cap="none" dirty="0"/>
              <a:t>Notice about error detection for this program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78ADB5-7382-40A4-8150-0101C86C99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917" y="3421872"/>
            <a:ext cx="6101599" cy="2176824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There remain parts of this program where if an incorrect keyboard entry is input, it doesn’t catch it and the program will have a runtime error.  Efforts to have these corrected are ongoing.</a:t>
            </a:r>
          </a:p>
        </p:txBody>
      </p:sp>
    </p:spTree>
    <p:extLst>
      <p:ext uri="{BB962C8B-B14F-4D97-AF65-F5344CB8AC3E}">
        <p14:creationId xmlns:p14="http://schemas.microsoft.com/office/powerpoint/2010/main" val="24429185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DDBCD-D634-43AE-B52E-9EC962F4B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6759" y="-1349543"/>
            <a:ext cx="8001000" cy="2971801"/>
          </a:xfrm>
        </p:spPr>
        <p:txBody>
          <a:bodyPr/>
          <a:lstStyle/>
          <a:p>
            <a:r>
              <a:rPr lang="en-US" cap="none" dirty="0"/>
              <a:t>Additional functionality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89DAF3-330F-4408-ACD7-857E7358C0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6086" y="1990112"/>
            <a:ext cx="3919872" cy="4266309"/>
          </a:xfrm>
        </p:spPr>
        <p:txBody>
          <a:bodyPr>
            <a:no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I also added the function of allowing the program to check the time before the on air commercial.  This is done by option 6; upon selecting 6 from the main menu, a random number will be generated.  This number is divided into minutes and seconds in order to become the time before the commercial will air.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9007ED-13EB-48DE-995F-74ECCE07A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9534" y="1990112"/>
            <a:ext cx="6952654" cy="381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3125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26753-816D-4A7A-9743-23D78073E7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44715" y="-786062"/>
            <a:ext cx="7347285" cy="7106652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//constants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MAX = 540;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//max time before commercial is 9 mins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MIN = 29;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//minimum time is 29 seconds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//variables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totalSeconds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//total time not considering minutes and seconds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//get the system time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unsigned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seed = time(0);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//seed the random number generator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srand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(seed);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//calculate time in seconds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sv-SE" sz="1800" dirty="0">
                <a:solidFill>
                  <a:srgbClr val="000000"/>
                </a:solidFill>
                <a:latin typeface="Consolas" panose="020B0609020204030204" pitchFamily="49" charset="0"/>
              </a:rPr>
              <a:t>totalSeconds = ((rand() % MAX - MIN + 1) + MIN);</a:t>
            </a:r>
            <a:br>
              <a:rPr lang="sv-SE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minutes =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totalSeconds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/ 60;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//getting time in minutes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seconds =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totalSeconds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% 60;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//getting time in minutes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totalSeconds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&lt; 60) {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//if less than 60 secs, 0 mins</a:t>
            </a:r>
            <a:b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minutes = 0;</a:t>
            </a:r>
            <a:endParaRPr lang="en-US" cap="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3EC79-616C-4281-AF6C-4DFDE3F35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2716" y="2127362"/>
            <a:ext cx="4074695" cy="419322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Constants are used to determine a reasonable time before the next commercial.  Then there’s a formula to find the time of the computer system.  </a:t>
            </a:r>
            <a:r>
              <a:rPr lang="en-US" dirty="0" err="1">
                <a:solidFill>
                  <a:schemeClr val="tx1"/>
                </a:solidFill>
              </a:rPr>
              <a:t>Srand</a:t>
            </a:r>
            <a:r>
              <a:rPr lang="en-US" dirty="0">
                <a:solidFill>
                  <a:schemeClr val="tx1"/>
                </a:solidFill>
              </a:rPr>
              <a:t> (as opposed to Rand) is a function that produces a random number every time it is called (uses seed as the parameter).  Then local variables are used to calculate random numbers for minutes and seconds.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656628-CE27-48CF-B482-37B1FFBAB05B}"/>
              </a:ext>
            </a:extLst>
          </p:cNvPr>
          <p:cNvSpPr txBox="1"/>
          <p:nvPr/>
        </p:nvSpPr>
        <p:spPr>
          <a:xfrm>
            <a:off x="272716" y="465222"/>
            <a:ext cx="42832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Random number generator – How it works</a:t>
            </a:r>
          </a:p>
        </p:txBody>
      </p:sp>
    </p:spTree>
    <p:extLst>
      <p:ext uri="{BB962C8B-B14F-4D97-AF65-F5344CB8AC3E}">
        <p14:creationId xmlns:p14="http://schemas.microsoft.com/office/powerpoint/2010/main" val="13161583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B34E8-8CE0-4769-9D5B-626F33A67D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/>
              <a:t>Function headers for random number generator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38C73D-BC3B-42CC-9AE3-AE12577F30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1707" y="4533678"/>
            <a:ext cx="5604293" cy="175482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en-US" sz="2400" dirty="0">
                <a:solidFill>
                  <a:srgbClr val="A31515"/>
                </a:solidFill>
                <a:latin typeface="Consolas" panose="020B0609020204030204" pitchFamily="49" charset="0"/>
              </a:rPr>
              <a:t>&lt;cstdlib&gt;</a:t>
            </a:r>
            <a:r>
              <a:rPr lang="en-US" sz="2400" dirty="0">
                <a:solidFill>
                  <a:srgbClr val="008000"/>
                </a:solidFill>
                <a:latin typeface="Consolas" panose="020B0609020204030204" pitchFamily="49" charset="0"/>
              </a:rPr>
              <a:t>//library to allow usage or rand &amp; </a:t>
            </a:r>
            <a:r>
              <a:rPr lang="en-US" sz="2400" dirty="0" err="1">
                <a:solidFill>
                  <a:srgbClr val="008000"/>
                </a:solidFill>
                <a:latin typeface="Consolas" panose="020B0609020204030204" pitchFamily="49" charset="0"/>
              </a:rPr>
              <a:t>srand</a:t>
            </a:r>
            <a:endParaRPr lang="en-US" sz="2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en-US" sz="2400" dirty="0">
                <a:solidFill>
                  <a:srgbClr val="A31515"/>
                </a:solidFill>
                <a:latin typeface="Consolas" panose="020B0609020204030204" pitchFamily="49" charset="0"/>
              </a:rPr>
              <a:t>&lt;ctime&gt;</a:t>
            </a:r>
            <a:r>
              <a:rPr lang="en-US" sz="2400" dirty="0">
                <a:solidFill>
                  <a:srgbClr val="008000"/>
                </a:solidFill>
                <a:latin typeface="Consolas" panose="020B0609020204030204" pitchFamily="49" charset="0"/>
              </a:rPr>
              <a:t>//library for time function</a:t>
            </a:r>
            <a:endParaRPr lang="en-US" sz="2400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AF2E0D-7B53-4902-B926-EA236E05A7BF}"/>
              </a:ext>
            </a:extLst>
          </p:cNvPr>
          <p:cNvSpPr txBox="1"/>
          <p:nvPr/>
        </p:nvSpPr>
        <p:spPr>
          <a:xfrm>
            <a:off x="8101263" y="914400"/>
            <a:ext cx="340652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/>
              <a:t>cstdlib</a:t>
            </a:r>
            <a:r>
              <a:rPr lang="en-US" sz="2200" dirty="0"/>
              <a:t> allows for usage of random functions and </a:t>
            </a:r>
            <a:r>
              <a:rPr lang="en-US" sz="2200" dirty="0" err="1"/>
              <a:t>srand</a:t>
            </a:r>
            <a:r>
              <a:rPr lang="en-US" sz="2200" dirty="0"/>
              <a:t>.  </a:t>
            </a:r>
          </a:p>
          <a:p>
            <a:endParaRPr lang="en-US" sz="2200" dirty="0"/>
          </a:p>
          <a:p>
            <a:r>
              <a:rPr lang="en-US" sz="2200" dirty="0"/>
              <a:t>Their operation is similar to a person putting their hand into a cookie jar to see what it pulls out.  The result could be a large, small or medium sized cookie.</a:t>
            </a:r>
          </a:p>
          <a:p>
            <a:endParaRPr lang="en-US" sz="2200" dirty="0"/>
          </a:p>
          <a:p>
            <a:r>
              <a:rPr lang="en-US" sz="2200" dirty="0"/>
              <a:t>The </a:t>
            </a:r>
            <a:r>
              <a:rPr lang="en-US" sz="2200" dirty="0" err="1"/>
              <a:t>ctime</a:t>
            </a:r>
            <a:r>
              <a:rPr lang="en-US" sz="2200" dirty="0"/>
              <a:t> header is for time functions.</a:t>
            </a:r>
          </a:p>
        </p:txBody>
      </p:sp>
    </p:spTree>
    <p:extLst>
      <p:ext uri="{BB962C8B-B14F-4D97-AF65-F5344CB8AC3E}">
        <p14:creationId xmlns:p14="http://schemas.microsoft.com/office/powerpoint/2010/main" val="21538083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8BF70-8DB6-4C8F-85F6-761FB76A73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84512" y="-822159"/>
            <a:ext cx="8001000" cy="2971801"/>
          </a:xfrm>
        </p:spPr>
        <p:txBody>
          <a:bodyPr/>
          <a:lstStyle/>
          <a:p>
            <a:r>
              <a:rPr lang="en-US" cap="none" dirty="0"/>
              <a:t>Other headers used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E03904-8C59-42B5-984C-9161CC9D02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21912" y="4108563"/>
            <a:ext cx="6400800" cy="194733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en-US" sz="2400" dirty="0">
                <a:solidFill>
                  <a:srgbClr val="A31515"/>
                </a:solidFill>
                <a:latin typeface="Consolas" panose="020B0609020204030204" pitchFamily="49" charset="0"/>
              </a:rPr>
              <a:t>&lt;ostream&gt;</a:t>
            </a:r>
            <a:r>
              <a:rPr lang="en-US" sz="2400" dirty="0">
                <a:solidFill>
                  <a:srgbClr val="008000"/>
                </a:solidFill>
                <a:latin typeface="Consolas" panose="020B0609020204030204" pitchFamily="49" charset="0"/>
              </a:rPr>
              <a:t>//constructor header</a:t>
            </a:r>
            <a:endParaRPr lang="en-US" sz="2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en-US" sz="2400" dirty="0">
                <a:solidFill>
                  <a:srgbClr val="A31515"/>
                </a:solidFill>
                <a:latin typeface="Consolas" panose="020B0609020204030204" pitchFamily="49" charset="0"/>
              </a:rPr>
              <a:t>&lt;vector&gt;</a:t>
            </a:r>
            <a:r>
              <a:rPr lang="en-US" sz="2400" dirty="0">
                <a:solidFill>
                  <a:srgbClr val="008000"/>
                </a:solidFill>
                <a:latin typeface="Consolas" panose="020B0609020204030204" pitchFamily="49" charset="0"/>
              </a:rPr>
              <a:t>//library for dynamic arrays</a:t>
            </a:r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BF2282-29CB-42AB-A474-181DDE0FB8FA}"/>
              </a:ext>
            </a:extLst>
          </p:cNvPr>
          <p:cNvSpPr txBox="1"/>
          <p:nvPr/>
        </p:nvSpPr>
        <p:spPr>
          <a:xfrm>
            <a:off x="338513" y="2286001"/>
            <a:ext cx="51711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‘</a:t>
            </a:r>
            <a:r>
              <a:rPr lang="en-US" sz="2000" dirty="0" err="1"/>
              <a:t>ostream</a:t>
            </a:r>
            <a:r>
              <a:rPr lang="en-US" sz="2000" dirty="0"/>
              <a:t>’ was also used.  It’s for use with constructors.</a:t>
            </a:r>
          </a:p>
          <a:p>
            <a:endParaRPr lang="en-US" sz="2000" dirty="0"/>
          </a:p>
          <a:p>
            <a:r>
              <a:rPr lang="en-US" sz="2000" dirty="0"/>
              <a:t>A constructor is a special method that’s used when a class is created. </a:t>
            </a:r>
          </a:p>
          <a:p>
            <a:endParaRPr lang="en-US" sz="2000" dirty="0"/>
          </a:p>
          <a:p>
            <a:r>
              <a:rPr lang="en-US" sz="2000" dirty="0"/>
              <a:t>‘vector’ is a header that used for dynamic arrays.   Dynamic arrays were used in the part of the program on adding songs.  A dynamic array allowed the user to choose how many songs would be input.  From there, array size was determined and filled by each song the user input.</a:t>
            </a:r>
          </a:p>
        </p:txBody>
      </p:sp>
    </p:spTree>
    <p:extLst>
      <p:ext uri="{BB962C8B-B14F-4D97-AF65-F5344CB8AC3E}">
        <p14:creationId xmlns:p14="http://schemas.microsoft.com/office/powerpoint/2010/main" val="37454968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58F60-671D-4681-8E22-3C9DF09999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27159" y="502194"/>
            <a:ext cx="6962273" cy="1604210"/>
          </a:xfrm>
        </p:spPr>
        <p:txBody>
          <a:bodyPr>
            <a:noAutofit/>
          </a:bodyPr>
          <a:lstStyle/>
          <a:p>
            <a:r>
              <a:rPr lang="en-US" sz="3600" cap="none" dirty="0"/>
              <a:t>Demonstration – running parts of program not talked about much in previous slides.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82D995-BE6C-424F-A39C-304DDCEA0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5928" y="2200822"/>
            <a:ext cx="5468113" cy="44869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D5F167-9599-4FCF-9373-A2B9754A227C}"/>
              </a:ext>
            </a:extLst>
          </p:cNvPr>
          <p:cNvSpPr txBox="1"/>
          <p:nvPr/>
        </p:nvSpPr>
        <p:spPr>
          <a:xfrm>
            <a:off x="1106905" y="2200822"/>
            <a:ext cx="404820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Using the program’s first option to add songs to the collection.  This is accomplished by vector arrays, as discussed in on the previous slide. </a:t>
            </a:r>
          </a:p>
          <a:p>
            <a:endParaRPr lang="en-US" sz="2200" dirty="0"/>
          </a:p>
          <a:p>
            <a:r>
              <a:rPr lang="en-US" sz="2200" dirty="0"/>
              <a:t>The songs are stored in an array.  An output statement takes the elements (songs) from array &amp; outputs them to inform the user.</a:t>
            </a:r>
          </a:p>
        </p:txBody>
      </p:sp>
    </p:spTree>
    <p:extLst>
      <p:ext uri="{BB962C8B-B14F-4D97-AF65-F5344CB8AC3E}">
        <p14:creationId xmlns:p14="http://schemas.microsoft.com/office/powerpoint/2010/main" val="812539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C17B3-6DE6-4829-A295-9CFD2F21EE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5500" y="-1124713"/>
            <a:ext cx="8001000" cy="2971801"/>
          </a:xfrm>
        </p:spPr>
        <p:txBody>
          <a:bodyPr/>
          <a:lstStyle/>
          <a:p>
            <a:r>
              <a:rPr lang="en-US" cap="none" dirty="0"/>
              <a:t>Overview of DJ program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AAF766-0566-40BA-ACA8-EA742337C3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8260" y="2801451"/>
            <a:ext cx="9412288" cy="194733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It’s to allow a disc jockey the ability to add and remove songs from the collection.  Also to create and edit playlists.  He can check time before the next on-air commercial.  In the future, plan to add the ability to search for songs.</a:t>
            </a:r>
          </a:p>
        </p:txBody>
      </p:sp>
    </p:spTree>
    <p:extLst>
      <p:ext uri="{BB962C8B-B14F-4D97-AF65-F5344CB8AC3E}">
        <p14:creationId xmlns:p14="http://schemas.microsoft.com/office/powerpoint/2010/main" val="337299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B09E2-4131-4DEE-B66F-5FA9CEFA8B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8801" y="-1078832"/>
            <a:ext cx="8001000" cy="2971801"/>
          </a:xfrm>
        </p:spPr>
        <p:txBody>
          <a:bodyPr/>
          <a:lstStyle/>
          <a:p>
            <a:r>
              <a:rPr lang="en-US" cap="none" dirty="0"/>
              <a:t>Delete songs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ADC924-A2C3-40E6-984B-583DFCCF37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117" y="2455333"/>
            <a:ext cx="6400800" cy="1947333"/>
          </a:xfrm>
        </p:spPr>
        <p:txBody>
          <a:bodyPr>
            <a:no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The user is given two albums (arrays) from.  Upon picking an array, the user can choose which song to delete.  The song list is generated by a for loop which cycles through the arrays elements.</a:t>
            </a:r>
          </a:p>
          <a:p>
            <a:endParaRPr lang="en-US" sz="2200" dirty="0">
              <a:solidFill>
                <a:schemeClr val="tx1"/>
              </a:solidFill>
            </a:endParaRPr>
          </a:p>
          <a:p>
            <a:r>
              <a:rPr lang="en-US" sz="2200" dirty="0">
                <a:solidFill>
                  <a:schemeClr val="tx1"/>
                </a:solidFill>
              </a:rPr>
              <a:t>The user is then sent a message saying the song desired to be deleted has been removed.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892F41-26BE-4ABC-9009-4F2B138B8F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807" y="613610"/>
            <a:ext cx="5620119" cy="5177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4138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6A682-0A78-4AA5-B601-A45DC4597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5998" y="-1147891"/>
            <a:ext cx="8001000" cy="2971801"/>
          </a:xfrm>
        </p:spPr>
        <p:txBody>
          <a:bodyPr/>
          <a:lstStyle/>
          <a:p>
            <a:r>
              <a:rPr lang="en-US" sz="4400" cap="none" dirty="0"/>
              <a:t>Create</a:t>
            </a:r>
            <a:r>
              <a:rPr lang="en-US" cap="none" dirty="0"/>
              <a:t> playlists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FA7AE2-2AD7-4182-8855-9B6FFC497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1303" y="2281428"/>
            <a:ext cx="5754404" cy="36032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4FD1F8-8FB2-4D4D-8B61-A3D1566F94EE}"/>
              </a:ext>
            </a:extLst>
          </p:cNvPr>
          <p:cNvSpPr txBox="1"/>
          <p:nvPr/>
        </p:nvSpPr>
        <p:spPr>
          <a:xfrm>
            <a:off x="644942" y="2281428"/>
            <a:ext cx="45615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Displays a list of playlists.  From there, it prompts the user as to which additional playlist he or she would like created.</a:t>
            </a:r>
          </a:p>
          <a:p>
            <a:endParaRPr lang="en-US" sz="2400" dirty="0"/>
          </a:p>
          <a:p>
            <a:r>
              <a:rPr lang="en-US" sz="2400" dirty="0"/>
              <a:t>Upon receiving a response, it outputs the message that the playlist is being created. </a:t>
            </a:r>
          </a:p>
        </p:txBody>
      </p:sp>
    </p:spTree>
    <p:extLst>
      <p:ext uri="{BB962C8B-B14F-4D97-AF65-F5344CB8AC3E}">
        <p14:creationId xmlns:p14="http://schemas.microsoft.com/office/powerpoint/2010/main" val="8979740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A4577-7A02-44E5-91B5-5F372B2680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6090" y="-1258113"/>
            <a:ext cx="8001000" cy="2971801"/>
          </a:xfrm>
        </p:spPr>
        <p:txBody>
          <a:bodyPr/>
          <a:lstStyle/>
          <a:p>
            <a:r>
              <a:rPr lang="en-US" cap="none" dirty="0"/>
              <a:t>Edit playlists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77F9D0-4275-4B7E-A8EB-4366215108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A65AFE-FEB1-47A5-A88E-E22EDCCD3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08" y="2455928"/>
            <a:ext cx="5430008" cy="38391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82C087-DFB9-4D49-910D-A4B2E1733EA4}"/>
              </a:ext>
            </a:extLst>
          </p:cNvPr>
          <p:cNvSpPr txBox="1"/>
          <p:nvPr/>
        </p:nvSpPr>
        <p:spPr>
          <a:xfrm>
            <a:off x="6930189" y="962526"/>
            <a:ext cx="457759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Presents to user a lists of playlists.  Then asks user which playlist the user desires to edit.</a:t>
            </a:r>
          </a:p>
          <a:p>
            <a:endParaRPr lang="en-US" sz="2400" dirty="0"/>
          </a:p>
          <a:p>
            <a:r>
              <a:rPr lang="en-US" sz="2400" dirty="0"/>
              <a:t>Upon choosing the corresponding number for the desired playlist, a message is output which notifies that the playlist is being edited.</a:t>
            </a:r>
          </a:p>
        </p:txBody>
      </p:sp>
    </p:spTree>
    <p:extLst>
      <p:ext uri="{BB962C8B-B14F-4D97-AF65-F5344CB8AC3E}">
        <p14:creationId xmlns:p14="http://schemas.microsoft.com/office/powerpoint/2010/main" val="34029463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A3D51-4E34-484D-8E75-5C7D82F143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53643" y="-1524506"/>
            <a:ext cx="8001000" cy="2971801"/>
          </a:xfrm>
        </p:spPr>
        <p:txBody>
          <a:bodyPr/>
          <a:lstStyle/>
          <a:p>
            <a:r>
              <a:rPr lang="en-US" cap="none" dirty="0"/>
              <a:t>Search for songs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628AB5-DB45-4A9F-B6F9-6E60174A5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5012" y="2022524"/>
            <a:ext cx="5363323" cy="40963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AF19EE7-FAF4-4421-B15C-7BA9B12160D1}"/>
              </a:ext>
            </a:extLst>
          </p:cNvPr>
          <p:cNvSpPr txBox="1"/>
          <p:nvPr/>
        </p:nvSpPr>
        <p:spPr>
          <a:xfrm>
            <a:off x="577138" y="2022524"/>
            <a:ext cx="586096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 message is presented to the user asking to enter a search term.</a:t>
            </a:r>
          </a:p>
          <a:p>
            <a:endParaRPr lang="en-US" sz="2800" dirty="0"/>
          </a:p>
          <a:p>
            <a:r>
              <a:rPr lang="en-US" sz="2800" dirty="0"/>
              <a:t>Upon entering a search term, a message is displayed that the requested input is being searched for.</a:t>
            </a:r>
          </a:p>
        </p:txBody>
      </p:sp>
    </p:spTree>
    <p:extLst>
      <p:ext uri="{BB962C8B-B14F-4D97-AF65-F5344CB8AC3E}">
        <p14:creationId xmlns:p14="http://schemas.microsoft.com/office/powerpoint/2010/main" val="21561041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E2281-E264-4F00-BFF0-192D7C3FE9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1306" y="-565485"/>
            <a:ext cx="8001000" cy="2971801"/>
          </a:xfrm>
        </p:spPr>
        <p:txBody>
          <a:bodyPr/>
          <a:lstStyle/>
          <a:p>
            <a:r>
              <a:rPr lang="en-US" cap="none" dirty="0"/>
              <a:t>Playlist reports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32BB3A-0204-4F86-A065-CFD7324915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6086" y="3393847"/>
            <a:ext cx="4529472" cy="2269016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Outputs a list of available playlists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DC6EC1-290C-48E5-B95D-EAE4B76AD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9201" y="1253168"/>
            <a:ext cx="6242286" cy="428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8499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5CB37-1782-4EE5-8B9E-D7869607D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25307" y="-854243"/>
            <a:ext cx="8001000" cy="2971801"/>
          </a:xfrm>
        </p:spPr>
        <p:txBody>
          <a:bodyPr/>
          <a:lstStyle/>
          <a:p>
            <a:r>
              <a:rPr lang="en-US" cap="none" dirty="0"/>
              <a:t>Future functionality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648EF2-B2DF-4868-A977-06BCC28B4E26}"/>
              </a:ext>
            </a:extLst>
          </p:cNvPr>
          <p:cNvSpPr txBox="1"/>
          <p:nvPr/>
        </p:nvSpPr>
        <p:spPr>
          <a:xfrm>
            <a:off x="2013284" y="2392839"/>
            <a:ext cx="7844394" cy="34531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Working on programming the ‘Search’ feature so that when user enters a search term, it will actually search an array (or several arrays) to find the item searched for.  Then, of course, it will notify the user.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 research how to allow program to enter other info which accompanies each song.  For example, genre, artist, song length and such.  Then for a particular playlist, it will find the total length and return to the disk jockey the total length.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top of all these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 will explore other ways to add cool features to the program that any modern Disc Jockey would find to be interesting as well as useful.</a:t>
            </a:r>
          </a:p>
        </p:txBody>
      </p:sp>
    </p:spTree>
    <p:extLst>
      <p:ext uri="{BB962C8B-B14F-4D97-AF65-F5344CB8AC3E}">
        <p14:creationId xmlns:p14="http://schemas.microsoft.com/office/powerpoint/2010/main" val="9725721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C6D67-80CA-4A1B-9AF6-D6E20C6C76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39707" y="-645696"/>
            <a:ext cx="8001000" cy="2971801"/>
          </a:xfrm>
        </p:spPr>
        <p:txBody>
          <a:bodyPr/>
          <a:lstStyle/>
          <a:p>
            <a:r>
              <a:rPr lang="en-US" cap="none" dirty="0"/>
              <a:t>Challenges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80093-ADD5-4A92-B3FC-2BBD57CA5507}"/>
              </a:ext>
            </a:extLst>
          </p:cNvPr>
          <p:cNvSpPr txBox="1"/>
          <p:nvPr/>
        </p:nvSpPr>
        <p:spPr>
          <a:xfrm>
            <a:off x="1319463" y="3204256"/>
            <a:ext cx="9553074" cy="26552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Using vectors to make arrays of adjustable sizes.  This is to conform with user input as to how many songs Wolfman Jack would like to enter.  A resize function influences the size of the array upon entry.  Is a challenge since I had to consult with a person as to how to accomplish this.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Adding functionality to notify user that a number (integer) needs to be input when the Wolfman enters a letter instead of a number.  This was taken care of by a couple of input statements that cleared buffers up until EOF (end of file) upon wrong keystroke entry.  Also a conditional statement (if) helped work through notifying user of incorrect input.</a:t>
            </a:r>
          </a:p>
        </p:txBody>
      </p:sp>
    </p:spTree>
    <p:extLst>
      <p:ext uri="{BB962C8B-B14F-4D97-AF65-F5344CB8AC3E}">
        <p14:creationId xmlns:p14="http://schemas.microsoft.com/office/powerpoint/2010/main" val="29905627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5040B-9753-4535-A1E0-CDC5F57DA5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00654" y="-1239254"/>
            <a:ext cx="8001000" cy="2971801"/>
          </a:xfrm>
        </p:spPr>
        <p:txBody>
          <a:bodyPr/>
          <a:lstStyle/>
          <a:p>
            <a:r>
              <a:rPr lang="en-US" cap="none" dirty="0"/>
              <a:t>Conclusion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B48314-571E-4FAE-B88D-4E9B5C6C5EE9}"/>
              </a:ext>
            </a:extLst>
          </p:cNvPr>
          <p:cNvSpPr txBox="1"/>
          <p:nvPr/>
        </p:nvSpPr>
        <p:spPr>
          <a:xfrm>
            <a:off x="1880937" y="2422359"/>
            <a:ext cx="8430125" cy="3749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was able to learn a lot through the process of putting the project together.  A lot of it was completely new to me, such as statements for clearing buffers.  Other parts were refreshers of what I learned about before (conditionals, loops, variables,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etc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Though the learning process was frustrating at times, continuing to learn despite the obstacles turned out to be worth it.  I have to look back on this and admit that it was really enjoyable.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Because learning never stops, I look forward to learning more about C++.  This is whether it’s through DeVry, or on my own, or from somewhere else.  I’m also happy to learn other things related to programming as I get the opportunity.</a:t>
            </a:r>
          </a:p>
        </p:txBody>
      </p:sp>
    </p:spTree>
    <p:extLst>
      <p:ext uri="{BB962C8B-B14F-4D97-AF65-F5344CB8AC3E}">
        <p14:creationId xmlns:p14="http://schemas.microsoft.com/office/powerpoint/2010/main" val="19624786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8209F-398A-446F-91C5-8CCDEE65EB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91000" y="-854243"/>
            <a:ext cx="8001000" cy="2971801"/>
          </a:xfrm>
        </p:spPr>
        <p:txBody>
          <a:bodyPr/>
          <a:lstStyle/>
          <a:p>
            <a:r>
              <a:rPr lang="en-US" cap="none" dirty="0"/>
              <a:t>Website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D1CE69-4AD9-4FEE-8D24-952EA9932B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0885" y="3284621"/>
            <a:ext cx="7689767" cy="194733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hlinkClick r:id="rId2"/>
              </a:rPr>
              <a:t>https://www.elevatedandsuspended.me/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056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8DB8A-2CC6-4BB8-9BA4-3ECB0C779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728" y="437040"/>
            <a:ext cx="3121805" cy="1425627"/>
          </a:xfrm>
        </p:spPr>
        <p:txBody>
          <a:bodyPr/>
          <a:lstStyle/>
          <a:p>
            <a:r>
              <a:rPr lang="en-US" cap="none" dirty="0"/>
              <a:t>Flowchart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56C8E9C-6E92-4A4E-8E5A-8009837B11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41779" y="437040"/>
            <a:ext cx="8214208" cy="4118027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BCAADC0-9611-4A25-BBA5-C2437F9B93EC}"/>
              </a:ext>
            </a:extLst>
          </p:cNvPr>
          <p:cNvSpPr txBox="1"/>
          <p:nvPr/>
        </p:nvSpPr>
        <p:spPr>
          <a:xfrm>
            <a:off x="298728" y="1862667"/>
            <a:ext cx="2969405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Is an overall picture of the program.  It shows the flow of the program as it goes from one stage to another.</a:t>
            </a:r>
          </a:p>
          <a:p>
            <a:endParaRPr lang="en-US" sz="2200" dirty="0"/>
          </a:p>
          <a:p>
            <a:r>
              <a:rPr lang="en-US" sz="2200" dirty="0"/>
              <a:t>This flowchart illustrates the different option numbers and how they correspond to menu entries.</a:t>
            </a:r>
          </a:p>
        </p:txBody>
      </p:sp>
    </p:spTree>
    <p:extLst>
      <p:ext uri="{BB962C8B-B14F-4D97-AF65-F5344CB8AC3E}">
        <p14:creationId xmlns:p14="http://schemas.microsoft.com/office/powerpoint/2010/main" val="306026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7FA3-D350-4FAB-AB4F-54A9B8C5E9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8459788" cy="743990"/>
          </a:xfrm>
        </p:spPr>
        <p:txBody>
          <a:bodyPr>
            <a:noAutofit/>
          </a:bodyPr>
          <a:lstStyle/>
          <a:p>
            <a:pPr algn="ctr"/>
            <a:r>
              <a:rPr lang="en-US" sz="5400" cap="none" dirty="0"/>
              <a:t>Main menu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AA874C-C231-4773-8033-2477D8C37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969" y="1740689"/>
            <a:ext cx="8160409" cy="46504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9AC184-5B2F-4509-96E7-2EC60262368D}"/>
              </a:ext>
            </a:extLst>
          </p:cNvPr>
          <p:cNvSpPr txBox="1"/>
          <p:nvPr/>
        </p:nvSpPr>
        <p:spPr>
          <a:xfrm>
            <a:off x="336884" y="1780674"/>
            <a:ext cx="26629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main menu gives several options as to what the DJ would like to do as far as working on playlists and songs</a:t>
            </a:r>
          </a:p>
        </p:txBody>
      </p:sp>
    </p:spTree>
    <p:extLst>
      <p:ext uri="{BB962C8B-B14F-4D97-AF65-F5344CB8AC3E}">
        <p14:creationId xmlns:p14="http://schemas.microsoft.com/office/powerpoint/2010/main" val="2209423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44A3-0949-4B05-A8D3-EEE849982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5012" y="-433136"/>
            <a:ext cx="4114799" cy="180072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en-US" sz="2000" dirty="0">
                <a:solidFill>
                  <a:srgbClr val="A31515"/>
                </a:solidFill>
                <a:latin typeface="Consolas" panose="020B0609020204030204" pitchFamily="49" charset="0"/>
              </a:rPr>
              <a:t>&lt;iostream&gt;</a:t>
            </a:r>
            <a:r>
              <a:rPr lang="en-US" sz="2000" dirty="0">
                <a:solidFill>
                  <a:srgbClr val="008000"/>
                </a:solidFill>
                <a:latin typeface="Consolas" panose="020B0609020204030204" pitchFamily="49" charset="0"/>
              </a:rPr>
              <a:t>//library for streaming input &amp; output</a:t>
            </a: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AD68D-9C3A-4910-B99E-7F58F5D79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while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//conditional statement for while not logged off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"\</a:t>
            </a:r>
            <a:r>
              <a:rPr lang="en-US" sz="1800" dirty="0" err="1">
                <a:solidFill>
                  <a:srgbClr val="A31515"/>
                </a:solidFill>
                <a:latin typeface="Consolas" panose="020B0609020204030204" pitchFamily="49" charset="0"/>
              </a:rPr>
              <a:t>tWolfman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 Jack DJ song and playlist.\n"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 Please select an option: \n"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"1Add Songs to Collection\n"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"2Delete Songs from Collection\n"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"3Create Playlist\n"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"4Edit Playlist\n"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"5Search Music\n"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"6Check for Time Before Next Commercial\n"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"7Playlist Reports\n"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"8Save Playlists to File\n"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"9Log Off\n\n"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"Enter a selection 1 through 9\t"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cin.clear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//resetting error flags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cin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&gt;&gt;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selectIt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CFB842-C6F0-4E21-9855-9D2550CA872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The output is possible due to the header file &lt;iostream&gt;; it allows C++ to input info from the user or output it for user display.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The code on the left shows the coding for the main output menu.</a:t>
            </a:r>
          </a:p>
        </p:txBody>
      </p:sp>
    </p:spTree>
    <p:extLst>
      <p:ext uri="{BB962C8B-B14F-4D97-AF65-F5344CB8AC3E}">
        <p14:creationId xmlns:p14="http://schemas.microsoft.com/office/powerpoint/2010/main" val="3362362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664AD-A605-45E8-A1F1-00F69C6450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84612" y="351366"/>
            <a:ext cx="6400800" cy="1430868"/>
          </a:xfrm>
        </p:spPr>
        <p:txBody>
          <a:bodyPr/>
          <a:lstStyle/>
          <a:p>
            <a:r>
              <a:rPr lang="en-US" cap="none" dirty="0"/>
              <a:t>Variables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19C283-D28C-4A0D-A2F7-809E0D43C6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8878" y="1782234"/>
            <a:ext cx="3261255" cy="3793066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A variable is a name that’s associated with a particular value. 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A few examples of variables are </a:t>
            </a:r>
            <a:r>
              <a:rPr lang="en-US" sz="2000" dirty="0" err="1">
                <a:solidFill>
                  <a:schemeClr val="tx1"/>
                </a:solidFill>
              </a:rPr>
              <a:t>selectIt</a:t>
            </a:r>
            <a:r>
              <a:rPr lang="en-US" sz="2000" dirty="0">
                <a:solidFill>
                  <a:schemeClr val="tx1"/>
                </a:solidFill>
              </a:rPr>
              <a:t> and </a:t>
            </a:r>
            <a:r>
              <a:rPr lang="en-US" sz="2000" dirty="0" err="1">
                <a:solidFill>
                  <a:schemeClr val="tx1"/>
                </a:solidFill>
              </a:rPr>
              <a:t>somethingSpecial</a:t>
            </a:r>
            <a:r>
              <a:rPr lang="en-US" sz="2000" dirty="0">
                <a:solidFill>
                  <a:schemeClr val="tx1"/>
                </a:solidFill>
              </a:rPr>
              <a:t>[]; the first of those is a character used to get user input.  The other is an array that holds a playlist.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7F2D70-F1F7-426E-AF01-DD7F1B8DF41B}"/>
              </a:ext>
            </a:extLst>
          </p:cNvPr>
          <p:cNvSpPr txBox="1"/>
          <p:nvPr/>
        </p:nvSpPr>
        <p:spPr>
          <a:xfrm>
            <a:off x="6095999" y="2031999"/>
            <a:ext cx="59266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selectIt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//variable to select from main menu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//playlist name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800" dirty="0">
              <a:solidFill>
                <a:srgbClr val="2B91AF"/>
              </a:solidFill>
              <a:latin typeface="Consolas" panose="020B0609020204030204" pitchFamily="49" charset="0"/>
            </a:endParaRPr>
          </a:p>
          <a:p>
            <a:endParaRPr lang="en-US" dirty="0">
              <a:solidFill>
                <a:srgbClr val="2B91AF"/>
              </a:solidFill>
              <a:latin typeface="Consolas" panose="020B0609020204030204" pitchFamily="49" charset="0"/>
            </a:endParaRPr>
          </a:p>
          <a:p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somethingSpecial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[] = {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"Stepping out"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"Good Time Tonight"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"Take My Heart"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"Be My Lady"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"Get Down On It"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"Pass It On"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"Stand Up and Sing"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"No Show"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};</a:t>
            </a:r>
          </a:p>
        </p:txBody>
      </p:sp>
    </p:spTree>
    <p:extLst>
      <p:ext uri="{BB962C8B-B14F-4D97-AF65-F5344CB8AC3E}">
        <p14:creationId xmlns:p14="http://schemas.microsoft.com/office/powerpoint/2010/main" val="960524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AA364-6167-4561-9406-FA28FCF25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3628" y="-643188"/>
            <a:ext cx="8534401" cy="2281600"/>
          </a:xfrm>
        </p:spPr>
        <p:txBody>
          <a:bodyPr/>
          <a:lstStyle/>
          <a:p>
            <a:r>
              <a:rPr lang="en-US" cap="none" dirty="0"/>
              <a:t>More about variables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174CA8-244E-4CA2-A10A-0BD5FCC55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35439" y="2086724"/>
            <a:ext cx="5865813" cy="1253066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008000"/>
                </a:solidFill>
                <a:latin typeface="Consolas" panose="020B0609020204030204" pitchFamily="49" charset="0"/>
              </a:rPr>
              <a:t>//library to allow strings as input &amp; //output</a:t>
            </a:r>
          </a:p>
          <a:p>
            <a:r>
              <a:rPr lang="en-US" sz="20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en-US" sz="2000" dirty="0">
                <a:solidFill>
                  <a:srgbClr val="A31515"/>
                </a:solidFill>
                <a:latin typeface="Consolas" panose="020B0609020204030204" pitchFamily="49" charset="0"/>
              </a:rPr>
              <a:t>&lt;string&gt;</a:t>
            </a:r>
          </a:p>
          <a:p>
            <a:endParaRPr lang="en-US" sz="2000" dirty="0">
              <a:solidFill>
                <a:srgbClr val="A31515"/>
              </a:solidFill>
              <a:latin typeface="Consolas" panose="020B0609020204030204" pitchFamily="49" charset="0"/>
            </a:endParaRPr>
          </a:p>
          <a:p>
            <a:endParaRPr lang="en-US" sz="2000" dirty="0">
              <a:solidFill>
                <a:srgbClr val="A31515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A31515"/>
                </a:solidFill>
                <a:latin typeface="Consolas" panose="020B0609020204030204" pitchFamily="49" charset="0"/>
              </a:rPr>
              <a:t>Example String:</a:t>
            </a:r>
          </a:p>
          <a:p>
            <a:endParaRPr lang="en-US" sz="2000" dirty="0">
              <a:solidFill>
                <a:srgbClr val="A31515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A31515"/>
                </a:solidFill>
                <a:latin typeface="Consolas" panose="020B0609020204030204" pitchFamily="49" charset="0"/>
              </a:rPr>
              <a:t>"Logging off from application...."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AAA081-67BF-4657-A832-82A96CE6328B}"/>
              </a:ext>
            </a:extLst>
          </p:cNvPr>
          <p:cNvSpPr txBox="1"/>
          <p:nvPr/>
        </p:nvSpPr>
        <p:spPr>
          <a:xfrm>
            <a:off x="929745" y="1959183"/>
            <a:ext cx="48614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string header file allows the usage of strings as input &amp; output.  This is something that would facilitate the usage of variables`.  It’s because many time the data type for a variable is a string.</a:t>
            </a:r>
          </a:p>
          <a:p>
            <a:endParaRPr lang="en-US" sz="2000" dirty="0"/>
          </a:p>
          <a:p>
            <a:r>
              <a:rPr lang="en-US" sz="2000" dirty="0"/>
              <a:t>Anything within quotation marks is a string; for example:</a:t>
            </a:r>
          </a:p>
          <a:p>
            <a:endParaRPr lang="en-US" sz="2000" dirty="0"/>
          </a:p>
          <a:p>
            <a:r>
              <a:rPr lang="en-US" sz="2000" dirty="0"/>
              <a:t>	“This sentence is a string.”</a:t>
            </a:r>
          </a:p>
          <a:p>
            <a:endParaRPr lang="en-US" sz="2000" dirty="0"/>
          </a:p>
          <a:p>
            <a:r>
              <a:rPr lang="en-US" sz="2000" dirty="0"/>
              <a:t>In the IDE, the beginning and ending quote marks for strings look the same.</a:t>
            </a:r>
          </a:p>
        </p:txBody>
      </p:sp>
    </p:spTree>
    <p:extLst>
      <p:ext uri="{BB962C8B-B14F-4D97-AF65-F5344CB8AC3E}">
        <p14:creationId xmlns:p14="http://schemas.microsoft.com/office/powerpoint/2010/main" val="3618057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91693-2352-4076-A512-33B6B3B5E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0932" y="-280292"/>
            <a:ext cx="8534400" cy="1507067"/>
          </a:xfrm>
        </p:spPr>
        <p:txBody>
          <a:bodyPr/>
          <a:lstStyle/>
          <a:p>
            <a:r>
              <a:rPr lang="en-US" cap="none" dirty="0"/>
              <a:t>Conditional – switch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E34DA4-4FF2-4F56-911D-9F535A7231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73653" y="1645708"/>
            <a:ext cx="4934479" cy="4518862"/>
          </a:xfrm>
        </p:spPr>
        <p:txBody>
          <a:bodyPr>
            <a:normAutofit fontScale="25000" lnSpcReduction="20000"/>
          </a:bodyPr>
          <a:lstStyle/>
          <a:p>
            <a:r>
              <a:rPr lang="en-US" sz="6400" dirty="0">
                <a:solidFill>
                  <a:srgbClr val="0000FF"/>
                </a:solidFill>
                <a:latin typeface="Consolas" panose="020B0609020204030204" pitchFamily="49" charset="0"/>
              </a:rPr>
              <a:t>switch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6400" dirty="0" err="1">
                <a:solidFill>
                  <a:srgbClr val="000000"/>
                </a:solidFill>
                <a:latin typeface="Consolas" panose="020B0609020204030204" pitchFamily="49" charset="0"/>
              </a:rPr>
              <a:t>selectIt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64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6400" dirty="0">
                <a:solidFill>
                  <a:srgbClr val="A31515"/>
                </a:solidFill>
                <a:latin typeface="Consolas" panose="020B0609020204030204" pitchFamily="49" charset="0"/>
              </a:rPr>
              <a:t>'1'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en-US" sz="6400" dirty="0" err="1">
                <a:solidFill>
                  <a:srgbClr val="000000"/>
                </a:solidFill>
                <a:latin typeface="Consolas" panose="020B0609020204030204" pitchFamily="49" charset="0"/>
              </a:rPr>
              <a:t>addNewSong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6400" dirty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6400" dirty="0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6400" dirty="0">
                <a:solidFill>
                  <a:srgbClr val="A31515"/>
                </a:solidFill>
                <a:latin typeface="Consolas" panose="020B0609020204030204" pitchFamily="49" charset="0"/>
              </a:rPr>
              <a:t>‘2’</a:t>
            </a:r>
            <a:endParaRPr lang="en-US" sz="6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6400" dirty="0" err="1">
                <a:solidFill>
                  <a:srgbClr val="000000"/>
                </a:solidFill>
                <a:latin typeface="Consolas" panose="020B0609020204030204" pitchFamily="49" charset="0"/>
              </a:rPr>
              <a:t>removeSongs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6400" dirty="0" err="1">
                <a:solidFill>
                  <a:srgbClr val="000000"/>
                </a:solidFill>
                <a:latin typeface="Consolas" panose="020B0609020204030204" pitchFamily="49" charset="0"/>
              </a:rPr>
              <a:t>somethingSpecial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6400" dirty="0" err="1">
                <a:solidFill>
                  <a:srgbClr val="000000"/>
                </a:solidFill>
                <a:latin typeface="Consolas" panose="020B0609020204030204" pitchFamily="49" charset="0"/>
              </a:rPr>
              <a:t>specialThings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6400" dirty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6400" dirty="0"/>
              <a:t>.</a:t>
            </a:r>
          </a:p>
          <a:p>
            <a:pPr marL="0" indent="0">
              <a:buNone/>
            </a:pPr>
            <a:endParaRPr lang="en-US" sz="6400" dirty="0"/>
          </a:p>
          <a:p>
            <a:r>
              <a:rPr lang="en-US" sz="6400" dirty="0"/>
              <a:t>.</a:t>
            </a:r>
            <a:r>
              <a:rPr lang="en-US" sz="6400" dirty="0">
                <a:solidFill>
                  <a:srgbClr val="0000FF"/>
                </a:solidFill>
                <a:latin typeface="Consolas" panose="020B0609020204030204" pitchFamily="49" charset="0"/>
              </a:rPr>
              <a:t> case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6400" dirty="0">
                <a:solidFill>
                  <a:srgbClr val="A31515"/>
                </a:solidFill>
                <a:latin typeface="Consolas" panose="020B0609020204030204" pitchFamily="49" charset="0"/>
              </a:rPr>
              <a:t>'9'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en-US" sz="6400" dirty="0">
                <a:solidFill>
                  <a:srgbClr val="A31515"/>
                </a:solidFill>
                <a:latin typeface="Consolas" panose="020B0609020204030204" pitchFamily="49" charset="0"/>
              </a:rPr>
              <a:t>"Logging off from application...."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64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 0;</a:t>
            </a:r>
          </a:p>
          <a:p>
            <a:r>
              <a:rPr lang="en-US" sz="6400" dirty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6400" dirty="0">
                <a:solidFill>
                  <a:srgbClr val="0000FF"/>
                </a:solidFill>
                <a:latin typeface="Consolas" panose="020B0609020204030204" pitchFamily="49" charset="0"/>
              </a:rPr>
              <a:t>default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en-US" sz="64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64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6400" dirty="0">
                <a:solidFill>
                  <a:srgbClr val="A31515"/>
                </a:solidFill>
                <a:latin typeface="Consolas" panose="020B0609020204030204" pitchFamily="49" charset="0"/>
              </a:rPr>
              <a:t>"Not a correct entry\n\n"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6400" dirty="0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6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US" sz="6400" dirty="0">
                <a:solidFill>
                  <a:srgbClr val="008000"/>
                </a:solidFill>
                <a:latin typeface="Consolas" panose="020B0609020204030204" pitchFamily="49" charset="0"/>
              </a:rPr>
              <a:t>//end of switch statement</a:t>
            </a:r>
            <a:endParaRPr lang="en-US" sz="2500" dirty="0"/>
          </a:p>
          <a:p>
            <a:pPr marL="0" indent="0">
              <a:buNone/>
            </a:pPr>
            <a:r>
              <a:rPr lang="en-US" dirty="0"/>
              <a:t>,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B83F6D-857F-4085-BC3C-2C321A694C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3870" y="1815041"/>
            <a:ext cx="4934479" cy="361526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11200" dirty="0">
                <a:solidFill>
                  <a:schemeClr val="tx1"/>
                </a:solidFill>
              </a:rPr>
              <a:t>Conditional statement are for decisions.  They allow either the program itself or the user to make decisions based on certain criteria.</a:t>
            </a:r>
          </a:p>
          <a:p>
            <a:pPr marL="0" indent="0">
              <a:buNone/>
            </a:pPr>
            <a:endParaRPr lang="en-US" sz="11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1200" dirty="0">
                <a:solidFill>
                  <a:schemeClr val="tx1"/>
                </a:solidFill>
              </a:rPr>
              <a:t>Besides ‘switch’, other conditional statements are ‘if’ and ‘if else’.</a:t>
            </a:r>
          </a:p>
        </p:txBody>
      </p:sp>
    </p:spTree>
    <p:extLst>
      <p:ext uri="{BB962C8B-B14F-4D97-AF65-F5344CB8AC3E}">
        <p14:creationId xmlns:p14="http://schemas.microsoft.com/office/powerpoint/2010/main" val="2344406961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785</TotalTime>
  <Words>3164</Words>
  <Application>Microsoft Macintosh PowerPoint</Application>
  <PresentationFormat>Widescreen</PresentationFormat>
  <Paragraphs>261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Calibri</vt:lpstr>
      <vt:lpstr>Century Gothic</vt:lpstr>
      <vt:lpstr>Consolas</vt:lpstr>
      <vt:lpstr>Wingdings 3</vt:lpstr>
      <vt:lpstr>Slice</vt:lpstr>
      <vt:lpstr>Disk Jockey Program</vt:lpstr>
      <vt:lpstr>Introduction</vt:lpstr>
      <vt:lpstr>Overview of DJ program</vt:lpstr>
      <vt:lpstr>Flowchart</vt:lpstr>
      <vt:lpstr>Main menu</vt:lpstr>
      <vt:lpstr>#include&lt;iostream&gt;//library for streaming input &amp; output</vt:lpstr>
      <vt:lpstr>Variables </vt:lpstr>
      <vt:lpstr>More about variables</vt:lpstr>
      <vt:lpstr>Conditional – switch statement</vt:lpstr>
      <vt:lpstr>Example ‘if’ statement</vt:lpstr>
      <vt:lpstr>Loops</vt:lpstr>
      <vt:lpstr>Arrays</vt:lpstr>
      <vt:lpstr>Hierarchy chart</vt:lpstr>
      <vt:lpstr>Modules</vt:lpstr>
      <vt:lpstr>Ability to save data</vt:lpstr>
      <vt:lpstr>//create a file object named savedPlaylistFile; ofstream savedPlaylistFile;  switch (choice) { case '1': //creating and opening a new file from file object savedPlaylistFile.open("Classical Playlist 1.txt"); filename = "Classical Playlist 1.txt";//variable to hold name of text file //loop to go through array &amp; save each element to a file for (int b = 0; b &lt; 9; b = b + 1) { if (classicalPlaylistUno[b] != "")//what to do if array location not empty { //write song name to file and then hit carriage return savedPlaylistFile &lt;&lt; classicalPlaylistUno[b] &lt;&lt; endl; fileWritten = true;</vt:lpstr>
      <vt:lpstr>More on file creation</vt:lpstr>
      <vt:lpstr>Here where I’m choosing the part of the program that allows me to create a file.  The last part of the output indicates that a file was actually created.</vt:lpstr>
      <vt:lpstr>The project folder indicates a text file was actually made.  Also, opening the files reveals all the elements from the array.</vt:lpstr>
      <vt:lpstr>Header for working with files</vt:lpstr>
      <vt:lpstr>Erroneous input detection</vt:lpstr>
      <vt:lpstr>Error detection – how it works (in this instance, anyway)</vt:lpstr>
      <vt:lpstr>Header file</vt:lpstr>
      <vt:lpstr>Notice about error detection for this program</vt:lpstr>
      <vt:lpstr>Additional functionality</vt:lpstr>
      <vt:lpstr>//constants const int MAX = 540;//max time before commercial is 9 mins const int MIN = 29;//minimum time is 29 seconds  //variables int totalSeconds;//total time not considering minutes and seconds  //get the system time unsigned seed = time(0);  //seed the random number generator srand(seed);  //calculate time in seconds totalSeconds = ((rand() % MAX - MIN + 1) + MIN);  int minutes = totalSeconds / 60;//getting time in minutes int seconds = totalSeconds % 60;//getting time in minutes if (totalSeconds &lt; 60) {//if less than 60 secs, 0 mins minutes = 0;</vt:lpstr>
      <vt:lpstr>Function headers for random number generator</vt:lpstr>
      <vt:lpstr>Other headers used</vt:lpstr>
      <vt:lpstr>Demonstration – running parts of program not talked about much in previous slides.</vt:lpstr>
      <vt:lpstr>Delete songs</vt:lpstr>
      <vt:lpstr>Create playlists</vt:lpstr>
      <vt:lpstr>Edit playlists</vt:lpstr>
      <vt:lpstr>Search for songs</vt:lpstr>
      <vt:lpstr>Playlist reports</vt:lpstr>
      <vt:lpstr>Future functionality</vt:lpstr>
      <vt:lpstr>Challenges</vt:lpstr>
      <vt:lpstr>Conclusion</vt:lpstr>
      <vt:lpstr>Website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DJ Program</dc:title>
  <dc:creator>Ziegler, Marvin</dc:creator>
  <cp:lastModifiedBy>Ziegler, Marvin</cp:lastModifiedBy>
  <cp:revision>61</cp:revision>
  <dcterms:created xsi:type="dcterms:W3CDTF">2020-12-19T23:16:44Z</dcterms:created>
  <dcterms:modified xsi:type="dcterms:W3CDTF">2023-01-19T00:22:06Z</dcterms:modified>
</cp:coreProperties>
</file>